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70"/>
  </p:notesMasterIdLst>
  <p:sldIdLst>
    <p:sldId id="256" r:id="rId3"/>
    <p:sldId id="261" r:id="rId4"/>
    <p:sldId id="403" r:id="rId5"/>
    <p:sldId id="338" r:id="rId6"/>
    <p:sldId id="402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3" r:id="rId51"/>
    <p:sldId id="384" r:id="rId52"/>
    <p:sldId id="385" r:id="rId53"/>
    <p:sldId id="388" r:id="rId54"/>
    <p:sldId id="386" r:id="rId55"/>
    <p:sldId id="389" r:id="rId56"/>
    <p:sldId id="390" r:id="rId57"/>
    <p:sldId id="391" r:id="rId58"/>
    <p:sldId id="392" r:id="rId59"/>
    <p:sldId id="387" r:id="rId60"/>
    <p:sldId id="393" r:id="rId61"/>
    <p:sldId id="396" r:id="rId62"/>
    <p:sldId id="394" r:id="rId63"/>
    <p:sldId id="397" r:id="rId64"/>
    <p:sldId id="395" r:id="rId65"/>
    <p:sldId id="398" r:id="rId66"/>
    <p:sldId id="399" r:id="rId67"/>
    <p:sldId id="400" r:id="rId68"/>
    <p:sldId id="401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106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64BF6-C3B4-4E88-8ED7-A7D58DB47D4A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B77D3692-9F63-4D61-9596-87BACE0B2047}">
      <dgm:prSet phldrT="[Text]"/>
      <dgm:spPr/>
      <dgm:t>
        <a:bodyPr/>
        <a:lstStyle/>
        <a:p>
          <a:r>
            <a:rPr lang="hr-HR" dirty="0" smtClean="0"/>
            <a:t>1. PROIZVOD I USLUGA KAO ELEMENT MARKETINŠKOG SPLETA</a:t>
          </a:r>
          <a:endParaRPr lang="hr-HR" dirty="0"/>
        </a:p>
      </dgm:t>
    </dgm:pt>
    <dgm:pt modelId="{A8D0E4F1-BB44-4729-BE1D-8F10FC3C9BB1}" type="sibTrans" cxnId="{C1E143CF-A3A5-403C-A2E0-0F25A1E8F6E1}">
      <dgm:prSet/>
      <dgm:spPr/>
      <dgm:t>
        <a:bodyPr/>
        <a:lstStyle/>
        <a:p>
          <a:endParaRPr lang="hr-HR"/>
        </a:p>
      </dgm:t>
    </dgm:pt>
    <dgm:pt modelId="{48192924-1B6E-479C-8D52-328A99EC2183}" type="parTrans" cxnId="{C1E143CF-A3A5-403C-A2E0-0F25A1E8F6E1}">
      <dgm:prSet/>
      <dgm:spPr/>
      <dgm:t>
        <a:bodyPr/>
        <a:lstStyle/>
        <a:p>
          <a:endParaRPr lang="hr-HR"/>
        </a:p>
      </dgm:t>
    </dgm:pt>
    <dgm:pt modelId="{06FFF587-F807-42F8-B7BB-EBFC030A02F2}">
      <dgm:prSet phldrT="[Text]"/>
      <dgm:spPr/>
      <dgm:t>
        <a:bodyPr/>
        <a:lstStyle/>
        <a:p>
          <a:r>
            <a:rPr lang="hr-HR" dirty="0" smtClean="0"/>
            <a:t>2. RAZLIKA IZMEĐU PROIZVODA I USLUGE</a:t>
          </a:r>
          <a:endParaRPr lang="hr-HR" dirty="0"/>
        </a:p>
      </dgm:t>
    </dgm:pt>
    <dgm:pt modelId="{6ADDB75A-BD73-4447-A00D-E8946815BB8D}" type="parTrans" cxnId="{427FFDC5-30AD-4B6F-B929-4D132BC8B2A0}">
      <dgm:prSet/>
      <dgm:spPr/>
      <dgm:t>
        <a:bodyPr/>
        <a:lstStyle/>
        <a:p>
          <a:endParaRPr lang="hr-HR"/>
        </a:p>
      </dgm:t>
    </dgm:pt>
    <dgm:pt modelId="{B2C69756-3916-48FE-8034-DBB2C0B01219}" type="sibTrans" cxnId="{427FFDC5-30AD-4B6F-B929-4D132BC8B2A0}">
      <dgm:prSet/>
      <dgm:spPr/>
      <dgm:t>
        <a:bodyPr/>
        <a:lstStyle/>
        <a:p>
          <a:endParaRPr lang="hr-HR"/>
        </a:p>
      </dgm:t>
    </dgm:pt>
    <dgm:pt modelId="{AD824193-C345-410A-A9BD-A0AAB36E2769}">
      <dgm:prSet phldrT="[Text]"/>
      <dgm:spPr/>
      <dgm:t>
        <a:bodyPr/>
        <a:lstStyle/>
        <a:p>
          <a:r>
            <a:rPr lang="hr-HR" dirty="0" smtClean="0"/>
            <a:t>3. POLITIKA PROIZVODA</a:t>
          </a:r>
          <a:endParaRPr lang="hr-HR" dirty="0"/>
        </a:p>
      </dgm:t>
    </dgm:pt>
    <dgm:pt modelId="{EF8D851C-4CAB-4A54-B11B-5ECFBB8FFD74}" type="parTrans" cxnId="{2B64D09B-A996-40D6-B299-A5453E8EDC68}">
      <dgm:prSet/>
      <dgm:spPr/>
      <dgm:t>
        <a:bodyPr/>
        <a:lstStyle/>
        <a:p>
          <a:endParaRPr lang="hr-HR"/>
        </a:p>
      </dgm:t>
    </dgm:pt>
    <dgm:pt modelId="{A6ED61CD-2163-408A-BE4A-399117C94494}" type="sibTrans" cxnId="{2B64D09B-A996-40D6-B299-A5453E8EDC68}">
      <dgm:prSet/>
      <dgm:spPr/>
      <dgm:t>
        <a:bodyPr/>
        <a:lstStyle/>
        <a:p>
          <a:endParaRPr lang="hr-HR"/>
        </a:p>
      </dgm:t>
    </dgm:pt>
    <dgm:pt modelId="{8EE6CBE2-6493-4214-9724-565E6ECA96CF}">
      <dgm:prSet phldrT="[Text]"/>
      <dgm:spPr/>
      <dgm:t>
        <a:bodyPr/>
        <a:lstStyle/>
        <a:p>
          <a:r>
            <a:rPr lang="hr-HR" dirty="0" smtClean="0"/>
            <a:t>4. PROIZVODNI PROGRAM</a:t>
          </a:r>
          <a:endParaRPr lang="hr-HR" dirty="0"/>
        </a:p>
      </dgm:t>
    </dgm:pt>
    <dgm:pt modelId="{84EC4E89-DFC0-4DFB-B3AC-E05F31B69267}" type="parTrans" cxnId="{2BB71810-3AC8-4577-9E42-0538C6F91B5D}">
      <dgm:prSet/>
      <dgm:spPr/>
      <dgm:t>
        <a:bodyPr/>
        <a:lstStyle/>
        <a:p>
          <a:endParaRPr lang="hr-HR"/>
        </a:p>
      </dgm:t>
    </dgm:pt>
    <dgm:pt modelId="{241E3CC5-9EFC-4D45-9ED4-44B48A10D8FE}" type="sibTrans" cxnId="{2BB71810-3AC8-4577-9E42-0538C6F91B5D}">
      <dgm:prSet/>
      <dgm:spPr/>
      <dgm:t>
        <a:bodyPr/>
        <a:lstStyle/>
        <a:p>
          <a:endParaRPr lang="hr-HR"/>
        </a:p>
      </dgm:t>
    </dgm:pt>
    <dgm:pt modelId="{901554B2-7D09-4CFE-B6B3-FA39416516EF}">
      <dgm:prSet phldrT="[Text]"/>
      <dgm:spPr/>
      <dgm:t>
        <a:bodyPr/>
        <a:lstStyle/>
        <a:p>
          <a:r>
            <a:rPr lang="hr-HR" dirty="0" smtClean="0"/>
            <a:t>5. KVALITETA PROIZVODA</a:t>
          </a:r>
          <a:endParaRPr lang="hr-HR" dirty="0"/>
        </a:p>
      </dgm:t>
    </dgm:pt>
    <dgm:pt modelId="{B778FE42-0207-4027-BEA8-BB962CE06E3C}" type="parTrans" cxnId="{21AE4940-2560-4D7A-A1BF-36581ACD2B2F}">
      <dgm:prSet/>
      <dgm:spPr/>
      <dgm:t>
        <a:bodyPr/>
        <a:lstStyle/>
        <a:p>
          <a:endParaRPr lang="hr-HR"/>
        </a:p>
      </dgm:t>
    </dgm:pt>
    <dgm:pt modelId="{2CEAD6FC-E6D6-4457-9C4D-703B2E212574}" type="sibTrans" cxnId="{21AE4940-2560-4D7A-A1BF-36581ACD2B2F}">
      <dgm:prSet/>
      <dgm:spPr/>
      <dgm:t>
        <a:bodyPr/>
        <a:lstStyle/>
        <a:p>
          <a:endParaRPr lang="hr-HR"/>
        </a:p>
      </dgm:t>
    </dgm:pt>
    <dgm:pt modelId="{6046018E-9E59-4E95-AB9D-BB4370EF3D52}">
      <dgm:prSet phldrT="[Text]"/>
      <dgm:spPr/>
      <dgm:t>
        <a:bodyPr/>
        <a:lstStyle/>
        <a:p>
          <a:r>
            <a:rPr lang="hr-HR" dirty="0" smtClean="0"/>
            <a:t>6. ZADOVOLJSTVO I LOJALNOST KORISNIKA</a:t>
          </a:r>
          <a:endParaRPr lang="hr-HR" dirty="0"/>
        </a:p>
      </dgm:t>
    </dgm:pt>
    <dgm:pt modelId="{B7143A02-17F6-45BD-9CA6-E5AC19529E8D}" type="parTrans" cxnId="{80718401-8248-433C-BD31-4D1E86832306}">
      <dgm:prSet/>
      <dgm:spPr/>
      <dgm:t>
        <a:bodyPr/>
        <a:lstStyle/>
        <a:p>
          <a:endParaRPr lang="hr-HR"/>
        </a:p>
      </dgm:t>
    </dgm:pt>
    <dgm:pt modelId="{8F0DE31C-7111-49D6-B5AB-BDFFDA14CF3B}" type="sibTrans" cxnId="{80718401-8248-433C-BD31-4D1E86832306}">
      <dgm:prSet/>
      <dgm:spPr/>
      <dgm:t>
        <a:bodyPr/>
        <a:lstStyle/>
        <a:p>
          <a:endParaRPr lang="hr-HR"/>
        </a:p>
      </dgm:t>
    </dgm:pt>
    <dgm:pt modelId="{06AF2D87-5EC4-44AD-AEAC-917F6D30E204}">
      <dgm:prSet phldrT="[Text]"/>
      <dgm:spPr/>
      <dgm:t>
        <a:bodyPr/>
        <a:lstStyle/>
        <a:p>
          <a:r>
            <a:rPr lang="hr-HR" dirty="0" smtClean="0"/>
            <a:t>7. MARKA PROIZVODA</a:t>
          </a:r>
          <a:endParaRPr lang="hr-HR" dirty="0"/>
        </a:p>
      </dgm:t>
    </dgm:pt>
    <dgm:pt modelId="{A07FDBF5-619C-4053-BA62-103F5A304FFC}" type="parTrans" cxnId="{12707952-8AAF-44AF-9801-1B6A4A968346}">
      <dgm:prSet/>
      <dgm:spPr/>
      <dgm:t>
        <a:bodyPr/>
        <a:lstStyle/>
        <a:p>
          <a:endParaRPr lang="hr-HR"/>
        </a:p>
      </dgm:t>
    </dgm:pt>
    <dgm:pt modelId="{68864287-2C6C-4F7F-9878-0B690565435C}" type="sibTrans" cxnId="{12707952-8AAF-44AF-9801-1B6A4A968346}">
      <dgm:prSet/>
      <dgm:spPr/>
      <dgm:t>
        <a:bodyPr/>
        <a:lstStyle/>
        <a:p>
          <a:endParaRPr lang="hr-HR"/>
        </a:p>
      </dgm:t>
    </dgm:pt>
    <dgm:pt modelId="{DFBCFB6F-E15B-4403-9B36-63453060FD51}" type="pres">
      <dgm:prSet presAssocID="{46864BF6-C3B4-4E88-8ED7-A7D58DB47D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C614A519-6F29-4144-BA59-FDB72EFA07AD}" type="pres">
      <dgm:prSet presAssocID="{46864BF6-C3B4-4E88-8ED7-A7D58DB47D4A}" presName="Name1" presStyleCnt="0"/>
      <dgm:spPr/>
    </dgm:pt>
    <dgm:pt modelId="{F2983D11-7574-45C1-A5A5-2EF61222D822}" type="pres">
      <dgm:prSet presAssocID="{46864BF6-C3B4-4E88-8ED7-A7D58DB47D4A}" presName="cycle" presStyleCnt="0"/>
      <dgm:spPr/>
    </dgm:pt>
    <dgm:pt modelId="{66ED6429-6030-47A3-A3C8-07EC2C105A1B}" type="pres">
      <dgm:prSet presAssocID="{46864BF6-C3B4-4E88-8ED7-A7D58DB47D4A}" presName="srcNode" presStyleLbl="node1" presStyleIdx="0" presStyleCnt="7"/>
      <dgm:spPr/>
    </dgm:pt>
    <dgm:pt modelId="{18CCCA23-5680-485C-AAF8-8826A389E1DA}" type="pres">
      <dgm:prSet presAssocID="{46864BF6-C3B4-4E88-8ED7-A7D58DB47D4A}" presName="conn" presStyleLbl="parChTrans1D2" presStyleIdx="0" presStyleCnt="1"/>
      <dgm:spPr/>
      <dgm:t>
        <a:bodyPr/>
        <a:lstStyle/>
        <a:p>
          <a:endParaRPr lang="hr-HR"/>
        </a:p>
      </dgm:t>
    </dgm:pt>
    <dgm:pt modelId="{CDBBEF68-AFB2-4E48-B922-7F139D459308}" type="pres">
      <dgm:prSet presAssocID="{46864BF6-C3B4-4E88-8ED7-A7D58DB47D4A}" presName="extraNode" presStyleLbl="node1" presStyleIdx="0" presStyleCnt="7"/>
      <dgm:spPr/>
    </dgm:pt>
    <dgm:pt modelId="{0246CDE8-DEDB-428D-A9D0-C2E27C2C2BE0}" type="pres">
      <dgm:prSet presAssocID="{46864BF6-C3B4-4E88-8ED7-A7D58DB47D4A}" presName="dstNode" presStyleLbl="node1" presStyleIdx="0" presStyleCnt="7"/>
      <dgm:spPr/>
    </dgm:pt>
    <dgm:pt modelId="{FF7B94D0-EAAD-4DDC-BE20-1CBD7F83CA55}" type="pres">
      <dgm:prSet presAssocID="{B77D3692-9F63-4D61-9596-87BACE0B204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47A7DB-37BD-432B-8B6C-AD1752848F04}" type="pres">
      <dgm:prSet presAssocID="{B77D3692-9F63-4D61-9596-87BACE0B2047}" presName="accent_1" presStyleCnt="0"/>
      <dgm:spPr/>
    </dgm:pt>
    <dgm:pt modelId="{8BF6FB4D-092C-4DB2-B4B0-573BCDCCA393}" type="pres">
      <dgm:prSet presAssocID="{B77D3692-9F63-4D61-9596-87BACE0B2047}" presName="accentRepeatNode" presStyleLbl="solidFgAcc1" presStyleIdx="0" presStyleCnt="7"/>
      <dgm:spPr/>
    </dgm:pt>
    <dgm:pt modelId="{7B9498FC-26CA-415B-B539-B8E438BB2C03}" type="pres">
      <dgm:prSet presAssocID="{06FFF587-F807-42F8-B7BB-EBFC030A02F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B5145A-2B6E-44A9-9878-0019F335F2CE}" type="pres">
      <dgm:prSet presAssocID="{06FFF587-F807-42F8-B7BB-EBFC030A02F2}" presName="accent_2" presStyleCnt="0"/>
      <dgm:spPr/>
    </dgm:pt>
    <dgm:pt modelId="{06AFA116-709E-4454-A047-A497A1695767}" type="pres">
      <dgm:prSet presAssocID="{06FFF587-F807-42F8-B7BB-EBFC030A02F2}" presName="accentRepeatNode" presStyleLbl="solidFgAcc1" presStyleIdx="1" presStyleCnt="7"/>
      <dgm:spPr/>
    </dgm:pt>
    <dgm:pt modelId="{D8D7FB47-5755-4B85-BF35-E00C442CA819}" type="pres">
      <dgm:prSet presAssocID="{AD824193-C345-410A-A9BD-A0AAB36E276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81D140-8430-4236-8561-30F4834A3828}" type="pres">
      <dgm:prSet presAssocID="{AD824193-C345-410A-A9BD-A0AAB36E2769}" presName="accent_3" presStyleCnt="0"/>
      <dgm:spPr/>
    </dgm:pt>
    <dgm:pt modelId="{0B916426-F146-4E57-B553-C99299525DD7}" type="pres">
      <dgm:prSet presAssocID="{AD824193-C345-410A-A9BD-A0AAB36E2769}" presName="accentRepeatNode" presStyleLbl="solidFgAcc1" presStyleIdx="2" presStyleCnt="7"/>
      <dgm:spPr/>
    </dgm:pt>
    <dgm:pt modelId="{BE5BB916-F8C0-491C-856E-11A37C8D80EA}" type="pres">
      <dgm:prSet presAssocID="{8EE6CBE2-6493-4214-9724-565E6ECA96C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B9C36B-3173-4383-8E8C-997FC36707E7}" type="pres">
      <dgm:prSet presAssocID="{8EE6CBE2-6493-4214-9724-565E6ECA96CF}" presName="accent_4" presStyleCnt="0"/>
      <dgm:spPr/>
    </dgm:pt>
    <dgm:pt modelId="{891717DF-C78A-40BB-AC85-BCCF1B3EE9E8}" type="pres">
      <dgm:prSet presAssocID="{8EE6CBE2-6493-4214-9724-565E6ECA96CF}" presName="accentRepeatNode" presStyleLbl="solidFgAcc1" presStyleIdx="3" presStyleCnt="7"/>
      <dgm:spPr/>
    </dgm:pt>
    <dgm:pt modelId="{F9B0CC90-4701-4D3E-AB57-81741D2B672B}" type="pres">
      <dgm:prSet presAssocID="{901554B2-7D09-4CFE-B6B3-FA39416516E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08D821-AC70-4770-86A2-32CED57C9D5E}" type="pres">
      <dgm:prSet presAssocID="{901554B2-7D09-4CFE-B6B3-FA39416516EF}" presName="accent_5" presStyleCnt="0"/>
      <dgm:spPr/>
    </dgm:pt>
    <dgm:pt modelId="{38E735A6-7B1A-4287-98E4-99F66A5B117D}" type="pres">
      <dgm:prSet presAssocID="{901554B2-7D09-4CFE-B6B3-FA39416516EF}" presName="accentRepeatNode" presStyleLbl="solidFgAcc1" presStyleIdx="4" presStyleCnt="7"/>
      <dgm:spPr/>
    </dgm:pt>
    <dgm:pt modelId="{1F23DEA3-F44F-4FC9-B141-7C8173EE7F38}" type="pres">
      <dgm:prSet presAssocID="{6046018E-9E59-4E95-AB9D-BB4370EF3D5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1A8F30-C670-4318-B179-DCBFB74FB3CD}" type="pres">
      <dgm:prSet presAssocID="{6046018E-9E59-4E95-AB9D-BB4370EF3D52}" presName="accent_6" presStyleCnt="0"/>
      <dgm:spPr/>
    </dgm:pt>
    <dgm:pt modelId="{9E34B48E-E426-4730-AB92-FC564E1615D4}" type="pres">
      <dgm:prSet presAssocID="{6046018E-9E59-4E95-AB9D-BB4370EF3D52}" presName="accentRepeatNode" presStyleLbl="solidFgAcc1" presStyleIdx="5" presStyleCnt="7"/>
      <dgm:spPr/>
    </dgm:pt>
    <dgm:pt modelId="{77898B26-F52E-4B72-9158-FE3C0E71E71F}" type="pres">
      <dgm:prSet presAssocID="{06AF2D87-5EC4-44AD-AEAC-917F6D30E20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D997AD-DD56-4A67-891C-6F3A4E3A5085}" type="pres">
      <dgm:prSet presAssocID="{06AF2D87-5EC4-44AD-AEAC-917F6D30E204}" presName="accent_7" presStyleCnt="0"/>
      <dgm:spPr/>
    </dgm:pt>
    <dgm:pt modelId="{E79A0FD6-4742-487D-ACAB-52662F2E1771}" type="pres">
      <dgm:prSet presAssocID="{06AF2D87-5EC4-44AD-AEAC-917F6D30E204}" presName="accentRepeatNode" presStyleLbl="solidFgAcc1" presStyleIdx="6" presStyleCnt="7"/>
      <dgm:spPr/>
    </dgm:pt>
  </dgm:ptLst>
  <dgm:cxnLst>
    <dgm:cxn modelId="{21AE4940-2560-4D7A-A1BF-36581ACD2B2F}" srcId="{46864BF6-C3B4-4E88-8ED7-A7D58DB47D4A}" destId="{901554B2-7D09-4CFE-B6B3-FA39416516EF}" srcOrd="4" destOrd="0" parTransId="{B778FE42-0207-4027-BEA8-BB962CE06E3C}" sibTransId="{2CEAD6FC-E6D6-4457-9C4D-703B2E212574}"/>
    <dgm:cxn modelId="{2B64D09B-A996-40D6-B299-A5453E8EDC68}" srcId="{46864BF6-C3B4-4E88-8ED7-A7D58DB47D4A}" destId="{AD824193-C345-410A-A9BD-A0AAB36E2769}" srcOrd="2" destOrd="0" parTransId="{EF8D851C-4CAB-4A54-B11B-5ECFBB8FFD74}" sibTransId="{A6ED61CD-2163-408A-BE4A-399117C94494}"/>
    <dgm:cxn modelId="{566667F0-42F8-4856-B110-385BE9A116B6}" type="presOf" srcId="{AD824193-C345-410A-A9BD-A0AAB36E2769}" destId="{D8D7FB47-5755-4B85-BF35-E00C442CA819}" srcOrd="0" destOrd="0" presId="urn:microsoft.com/office/officeart/2008/layout/VerticalCurvedList"/>
    <dgm:cxn modelId="{2BB71810-3AC8-4577-9E42-0538C6F91B5D}" srcId="{46864BF6-C3B4-4E88-8ED7-A7D58DB47D4A}" destId="{8EE6CBE2-6493-4214-9724-565E6ECA96CF}" srcOrd="3" destOrd="0" parTransId="{84EC4E89-DFC0-4DFB-B3AC-E05F31B69267}" sibTransId="{241E3CC5-9EFC-4D45-9ED4-44B48A10D8FE}"/>
    <dgm:cxn modelId="{427FFDC5-30AD-4B6F-B929-4D132BC8B2A0}" srcId="{46864BF6-C3B4-4E88-8ED7-A7D58DB47D4A}" destId="{06FFF587-F807-42F8-B7BB-EBFC030A02F2}" srcOrd="1" destOrd="0" parTransId="{6ADDB75A-BD73-4447-A00D-E8946815BB8D}" sibTransId="{B2C69756-3916-48FE-8034-DBB2C0B01219}"/>
    <dgm:cxn modelId="{12707952-8AAF-44AF-9801-1B6A4A968346}" srcId="{46864BF6-C3B4-4E88-8ED7-A7D58DB47D4A}" destId="{06AF2D87-5EC4-44AD-AEAC-917F6D30E204}" srcOrd="6" destOrd="0" parTransId="{A07FDBF5-619C-4053-BA62-103F5A304FFC}" sibTransId="{68864287-2C6C-4F7F-9878-0B690565435C}"/>
    <dgm:cxn modelId="{B9498BC2-03A9-4A0B-8A77-5E6B86C7399F}" type="presOf" srcId="{8EE6CBE2-6493-4214-9724-565E6ECA96CF}" destId="{BE5BB916-F8C0-491C-856E-11A37C8D80EA}" srcOrd="0" destOrd="0" presId="urn:microsoft.com/office/officeart/2008/layout/VerticalCurvedList"/>
    <dgm:cxn modelId="{53220E15-5188-4585-AC6F-1431335B1CD4}" type="presOf" srcId="{6046018E-9E59-4E95-AB9D-BB4370EF3D52}" destId="{1F23DEA3-F44F-4FC9-B141-7C8173EE7F38}" srcOrd="0" destOrd="0" presId="urn:microsoft.com/office/officeart/2008/layout/VerticalCurvedList"/>
    <dgm:cxn modelId="{80718401-8248-433C-BD31-4D1E86832306}" srcId="{46864BF6-C3B4-4E88-8ED7-A7D58DB47D4A}" destId="{6046018E-9E59-4E95-AB9D-BB4370EF3D52}" srcOrd="5" destOrd="0" parTransId="{B7143A02-17F6-45BD-9CA6-E5AC19529E8D}" sibTransId="{8F0DE31C-7111-49D6-B5AB-BDFFDA14CF3B}"/>
    <dgm:cxn modelId="{B5BB3A45-7864-4DC9-AA5E-B8A4D168BAB7}" type="presOf" srcId="{A8D0E4F1-BB44-4729-BE1D-8F10FC3C9BB1}" destId="{18CCCA23-5680-485C-AAF8-8826A389E1DA}" srcOrd="0" destOrd="0" presId="urn:microsoft.com/office/officeart/2008/layout/VerticalCurvedList"/>
    <dgm:cxn modelId="{62472F95-5CF1-40C8-B5B6-878CDFFE62C3}" type="presOf" srcId="{46864BF6-C3B4-4E88-8ED7-A7D58DB47D4A}" destId="{DFBCFB6F-E15B-4403-9B36-63453060FD51}" srcOrd="0" destOrd="0" presId="urn:microsoft.com/office/officeart/2008/layout/VerticalCurvedList"/>
    <dgm:cxn modelId="{CCA8FEFA-4433-4BA7-8017-AE2BCF96237D}" type="presOf" srcId="{B77D3692-9F63-4D61-9596-87BACE0B2047}" destId="{FF7B94D0-EAAD-4DDC-BE20-1CBD7F83CA55}" srcOrd="0" destOrd="0" presId="urn:microsoft.com/office/officeart/2008/layout/VerticalCurvedList"/>
    <dgm:cxn modelId="{C1E143CF-A3A5-403C-A2E0-0F25A1E8F6E1}" srcId="{46864BF6-C3B4-4E88-8ED7-A7D58DB47D4A}" destId="{B77D3692-9F63-4D61-9596-87BACE0B2047}" srcOrd="0" destOrd="0" parTransId="{48192924-1B6E-479C-8D52-328A99EC2183}" sibTransId="{A8D0E4F1-BB44-4729-BE1D-8F10FC3C9BB1}"/>
    <dgm:cxn modelId="{92682A34-D9A1-470D-A2A5-60C5B7C7F248}" type="presOf" srcId="{06FFF587-F807-42F8-B7BB-EBFC030A02F2}" destId="{7B9498FC-26CA-415B-B539-B8E438BB2C03}" srcOrd="0" destOrd="0" presId="urn:microsoft.com/office/officeart/2008/layout/VerticalCurvedList"/>
    <dgm:cxn modelId="{779DDDF8-6B2F-4CB9-B191-E2B48107565A}" type="presOf" srcId="{901554B2-7D09-4CFE-B6B3-FA39416516EF}" destId="{F9B0CC90-4701-4D3E-AB57-81741D2B672B}" srcOrd="0" destOrd="0" presId="urn:microsoft.com/office/officeart/2008/layout/VerticalCurvedList"/>
    <dgm:cxn modelId="{229C6948-150B-4F53-8B16-3BF747DDE63C}" type="presOf" srcId="{06AF2D87-5EC4-44AD-AEAC-917F6D30E204}" destId="{77898B26-F52E-4B72-9158-FE3C0E71E71F}" srcOrd="0" destOrd="0" presId="urn:microsoft.com/office/officeart/2008/layout/VerticalCurvedList"/>
    <dgm:cxn modelId="{1CBFFE89-992D-42F7-AC15-7E04F2EB3154}" type="presParOf" srcId="{DFBCFB6F-E15B-4403-9B36-63453060FD51}" destId="{C614A519-6F29-4144-BA59-FDB72EFA07AD}" srcOrd="0" destOrd="0" presId="urn:microsoft.com/office/officeart/2008/layout/VerticalCurvedList"/>
    <dgm:cxn modelId="{59424EFF-478C-414B-B9F2-035AB5BCA6D7}" type="presParOf" srcId="{C614A519-6F29-4144-BA59-FDB72EFA07AD}" destId="{F2983D11-7574-45C1-A5A5-2EF61222D822}" srcOrd="0" destOrd="0" presId="urn:microsoft.com/office/officeart/2008/layout/VerticalCurvedList"/>
    <dgm:cxn modelId="{57DE4F09-7BCE-4D28-BC9F-6234E09B3504}" type="presParOf" srcId="{F2983D11-7574-45C1-A5A5-2EF61222D822}" destId="{66ED6429-6030-47A3-A3C8-07EC2C105A1B}" srcOrd="0" destOrd="0" presId="urn:microsoft.com/office/officeart/2008/layout/VerticalCurvedList"/>
    <dgm:cxn modelId="{294267A9-510E-44F7-95CB-1474E4195544}" type="presParOf" srcId="{F2983D11-7574-45C1-A5A5-2EF61222D822}" destId="{18CCCA23-5680-485C-AAF8-8826A389E1DA}" srcOrd="1" destOrd="0" presId="urn:microsoft.com/office/officeart/2008/layout/VerticalCurvedList"/>
    <dgm:cxn modelId="{DE2C44BB-F4D9-4582-99B3-2D71A79AEA95}" type="presParOf" srcId="{F2983D11-7574-45C1-A5A5-2EF61222D822}" destId="{CDBBEF68-AFB2-4E48-B922-7F139D459308}" srcOrd="2" destOrd="0" presId="urn:microsoft.com/office/officeart/2008/layout/VerticalCurvedList"/>
    <dgm:cxn modelId="{D7C2411B-2B3D-4CD5-AD76-27E068742D8D}" type="presParOf" srcId="{F2983D11-7574-45C1-A5A5-2EF61222D822}" destId="{0246CDE8-DEDB-428D-A9D0-C2E27C2C2BE0}" srcOrd="3" destOrd="0" presId="urn:microsoft.com/office/officeart/2008/layout/VerticalCurvedList"/>
    <dgm:cxn modelId="{8075504D-F29A-4925-9B1E-D3513600E5BA}" type="presParOf" srcId="{C614A519-6F29-4144-BA59-FDB72EFA07AD}" destId="{FF7B94D0-EAAD-4DDC-BE20-1CBD7F83CA55}" srcOrd="1" destOrd="0" presId="urn:microsoft.com/office/officeart/2008/layout/VerticalCurvedList"/>
    <dgm:cxn modelId="{1E1C9A66-541D-4D0D-B190-0737924F8EDF}" type="presParOf" srcId="{C614A519-6F29-4144-BA59-FDB72EFA07AD}" destId="{BE47A7DB-37BD-432B-8B6C-AD1752848F04}" srcOrd="2" destOrd="0" presId="urn:microsoft.com/office/officeart/2008/layout/VerticalCurvedList"/>
    <dgm:cxn modelId="{F9008AA4-A41D-4F59-8A10-2539124F76C7}" type="presParOf" srcId="{BE47A7DB-37BD-432B-8B6C-AD1752848F04}" destId="{8BF6FB4D-092C-4DB2-B4B0-573BCDCCA393}" srcOrd="0" destOrd="0" presId="urn:microsoft.com/office/officeart/2008/layout/VerticalCurvedList"/>
    <dgm:cxn modelId="{57D8D4EA-6CD5-4D7C-9D19-9E09A00539A4}" type="presParOf" srcId="{C614A519-6F29-4144-BA59-FDB72EFA07AD}" destId="{7B9498FC-26CA-415B-B539-B8E438BB2C03}" srcOrd="3" destOrd="0" presId="urn:microsoft.com/office/officeart/2008/layout/VerticalCurvedList"/>
    <dgm:cxn modelId="{E6AB5656-EBA4-4B6E-B197-C4EFDAC17C39}" type="presParOf" srcId="{C614A519-6F29-4144-BA59-FDB72EFA07AD}" destId="{4BB5145A-2B6E-44A9-9878-0019F335F2CE}" srcOrd="4" destOrd="0" presId="urn:microsoft.com/office/officeart/2008/layout/VerticalCurvedList"/>
    <dgm:cxn modelId="{2295D3B1-B226-4396-9833-B5F8D341470C}" type="presParOf" srcId="{4BB5145A-2B6E-44A9-9878-0019F335F2CE}" destId="{06AFA116-709E-4454-A047-A497A1695767}" srcOrd="0" destOrd="0" presId="urn:microsoft.com/office/officeart/2008/layout/VerticalCurvedList"/>
    <dgm:cxn modelId="{72F95616-84FC-4585-B10D-B1610BBF818E}" type="presParOf" srcId="{C614A519-6F29-4144-BA59-FDB72EFA07AD}" destId="{D8D7FB47-5755-4B85-BF35-E00C442CA819}" srcOrd="5" destOrd="0" presId="urn:microsoft.com/office/officeart/2008/layout/VerticalCurvedList"/>
    <dgm:cxn modelId="{3F4716BB-025F-4B20-89F2-A0E99211152F}" type="presParOf" srcId="{C614A519-6F29-4144-BA59-FDB72EFA07AD}" destId="{FA81D140-8430-4236-8561-30F4834A3828}" srcOrd="6" destOrd="0" presId="urn:microsoft.com/office/officeart/2008/layout/VerticalCurvedList"/>
    <dgm:cxn modelId="{17E53CF6-93E6-484A-9A03-DF453A8AD124}" type="presParOf" srcId="{FA81D140-8430-4236-8561-30F4834A3828}" destId="{0B916426-F146-4E57-B553-C99299525DD7}" srcOrd="0" destOrd="0" presId="urn:microsoft.com/office/officeart/2008/layout/VerticalCurvedList"/>
    <dgm:cxn modelId="{16B83893-7C0B-43ED-ACA1-790A58C12819}" type="presParOf" srcId="{C614A519-6F29-4144-BA59-FDB72EFA07AD}" destId="{BE5BB916-F8C0-491C-856E-11A37C8D80EA}" srcOrd="7" destOrd="0" presId="urn:microsoft.com/office/officeart/2008/layout/VerticalCurvedList"/>
    <dgm:cxn modelId="{585A5C9F-E594-4550-B196-EA9CC8E1AB6A}" type="presParOf" srcId="{C614A519-6F29-4144-BA59-FDB72EFA07AD}" destId="{B2B9C36B-3173-4383-8E8C-997FC36707E7}" srcOrd="8" destOrd="0" presId="urn:microsoft.com/office/officeart/2008/layout/VerticalCurvedList"/>
    <dgm:cxn modelId="{26DF1985-7ADA-4E52-9241-8F9CE2915AE7}" type="presParOf" srcId="{B2B9C36B-3173-4383-8E8C-997FC36707E7}" destId="{891717DF-C78A-40BB-AC85-BCCF1B3EE9E8}" srcOrd="0" destOrd="0" presId="urn:microsoft.com/office/officeart/2008/layout/VerticalCurvedList"/>
    <dgm:cxn modelId="{EF24AC15-8333-40B1-92EF-12452731FA4E}" type="presParOf" srcId="{C614A519-6F29-4144-BA59-FDB72EFA07AD}" destId="{F9B0CC90-4701-4D3E-AB57-81741D2B672B}" srcOrd="9" destOrd="0" presId="urn:microsoft.com/office/officeart/2008/layout/VerticalCurvedList"/>
    <dgm:cxn modelId="{C5641B6F-4582-4FD1-9085-A0946998877F}" type="presParOf" srcId="{C614A519-6F29-4144-BA59-FDB72EFA07AD}" destId="{FC08D821-AC70-4770-86A2-32CED57C9D5E}" srcOrd="10" destOrd="0" presId="urn:microsoft.com/office/officeart/2008/layout/VerticalCurvedList"/>
    <dgm:cxn modelId="{A3EE1EE4-08E0-49CF-9CAC-FD3DAB0E3E3E}" type="presParOf" srcId="{FC08D821-AC70-4770-86A2-32CED57C9D5E}" destId="{38E735A6-7B1A-4287-98E4-99F66A5B117D}" srcOrd="0" destOrd="0" presId="urn:microsoft.com/office/officeart/2008/layout/VerticalCurvedList"/>
    <dgm:cxn modelId="{6D1E8A03-870B-42F5-93BE-B34412564332}" type="presParOf" srcId="{C614A519-6F29-4144-BA59-FDB72EFA07AD}" destId="{1F23DEA3-F44F-4FC9-B141-7C8173EE7F38}" srcOrd="11" destOrd="0" presId="urn:microsoft.com/office/officeart/2008/layout/VerticalCurvedList"/>
    <dgm:cxn modelId="{22BBFCA5-B09B-454C-9E43-3BA54DDA58DE}" type="presParOf" srcId="{C614A519-6F29-4144-BA59-FDB72EFA07AD}" destId="{391A8F30-C670-4318-B179-DCBFB74FB3CD}" srcOrd="12" destOrd="0" presId="urn:microsoft.com/office/officeart/2008/layout/VerticalCurvedList"/>
    <dgm:cxn modelId="{D5E5816C-AAE8-406D-AEF5-BA9742DA50AD}" type="presParOf" srcId="{391A8F30-C670-4318-B179-DCBFB74FB3CD}" destId="{9E34B48E-E426-4730-AB92-FC564E1615D4}" srcOrd="0" destOrd="0" presId="urn:microsoft.com/office/officeart/2008/layout/VerticalCurvedList"/>
    <dgm:cxn modelId="{07A6EC23-79F0-43A4-BA6E-C51012F74D2B}" type="presParOf" srcId="{C614A519-6F29-4144-BA59-FDB72EFA07AD}" destId="{77898B26-F52E-4B72-9158-FE3C0E71E71F}" srcOrd="13" destOrd="0" presId="urn:microsoft.com/office/officeart/2008/layout/VerticalCurvedList"/>
    <dgm:cxn modelId="{F2750AFE-CE49-494D-8AC8-485A5CFD319B}" type="presParOf" srcId="{C614A519-6F29-4144-BA59-FDB72EFA07AD}" destId="{9BD997AD-DD56-4A67-891C-6F3A4E3A5085}" srcOrd="14" destOrd="0" presId="urn:microsoft.com/office/officeart/2008/layout/VerticalCurvedList"/>
    <dgm:cxn modelId="{A215C0D4-199E-4861-B4CC-202F4396E38F}" type="presParOf" srcId="{9BD997AD-DD56-4A67-891C-6F3A4E3A5085}" destId="{E79A0FD6-4742-487D-ACAB-52662F2E17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64BF6-C3B4-4E88-8ED7-A7D58DB47D4A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678A33D8-8FAF-4E84-A1AD-C339C3F628E9}">
      <dgm:prSet/>
      <dgm:spPr/>
      <dgm:t>
        <a:bodyPr/>
        <a:lstStyle/>
        <a:p>
          <a:r>
            <a:rPr lang="hr-HR" dirty="0" smtClean="0"/>
            <a:t>8. BRENDIRANJE</a:t>
          </a:r>
          <a:endParaRPr lang="hr-HR" dirty="0"/>
        </a:p>
      </dgm:t>
    </dgm:pt>
    <dgm:pt modelId="{D9FEAD59-0A06-4827-AAE0-BC360951D978}" type="parTrans" cxnId="{C02262CA-EC07-4044-BEF3-90945B9562C7}">
      <dgm:prSet/>
      <dgm:spPr/>
      <dgm:t>
        <a:bodyPr/>
        <a:lstStyle/>
        <a:p>
          <a:endParaRPr lang="hr-HR"/>
        </a:p>
      </dgm:t>
    </dgm:pt>
    <dgm:pt modelId="{35F95B1E-109C-4620-A5B8-113E6931F8CC}" type="sibTrans" cxnId="{C02262CA-EC07-4044-BEF3-90945B9562C7}">
      <dgm:prSet/>
      <dgm:spPr/>
      <dgm:t>
        <a:bodyPr/>
        <a:lstStyle/>
        <a:p>
          <a:endParaRPr lang="hr-HR"/>
        </a:p>
      </dgm:t>
    </dgm:pt>
    <dgm:pt modelId="{1356D052-4208-4B2D-AFA0-216D1780A472}">
      <dgm:prSet/>
      <dgm:spPr/>
      <dgm:t>
        <a:bodyPr/>
        <a:lstStyle/>
        <a:p>
          <a:r>
            <a:rPr lang="hr-HR" dirty="0" smtClean="0"/>
            <a:t>9. RAZVOJ NOVIH PROIZVODA</a:t>
          </a:r>
          <a:endParaRPr lang="hr-HR" dirty="0"/>
        </a:p>
      </dgm:t>
    </dgm:pt>
    <dgm:pt modelId="{0677F060-0D7B-43E5-A016-8C1C6233540F}" type="parTrans" cxnId="{38293083-6100-4523-964B-A2AE60971B7B}">
      <dgm:prSet/>
      <dgm:spPr/>
      <dgm:t>
        <a:bodyPr/>
        <a:lstStyle/>
        <a:p>
          <a:endParaRPr lang="hr-HR"/>
        </a:p>
      </dgm:t>
    </dgm:pt>
    <dgm:pt modelId="{4AA5F313-AD19-4B5C-9086-10A6E0034294}" type="sibTrans" cxnId="{38293083-6100-4523-964B-A2AE60971B7B}">
      <dgm:prSet/>
      <dgm:spPr/>
      <dgm:t>
        <a:bodyPr/>
        <a:lstStyle/>
        <a:p>
          <a:endParaRPr lang="hr-HR"/>
        </a:p>
      </dgm:t>
    </dgm:pt>
    <dgm:pt modelId="{56FDD8C1-E3EE-44E1-B7BE-8461174F5CF9}">
      <dgm:prSet/>
      <dgm:spPr/>
      <dgm:t>
        <a:bodyPr/>
        <a:lstStyle/>
        <a:p>
          <a:r>
            <a:rPr lang="hr-HR" dirty="0" smtClean="0"/>
            <a:t>10. ŽIVOTNI CIKLUS PROIZVODA</a:t>
          </a:r>
          <a:endParaRPr lang="hr-HR" dirty="0"/>
        </a:p>
      </dgm:t>
    </dgm:pt>
    <dgm:pt modelId="{2591A228-DDDA-4545-94BA-39C43D221EC2}" type="parTrans" cxnId="{C98811F3-1A20-4947-83DF-D22F995D9724}">
      <dgm:prSet/>
      <dgm:spPr/>
      <dgm:t>
        <a:bodyPr/>
        <a:lstStyle/>
        <a:p>
          <a:endParaRPr lang="hr-HR"/>
        </a:p>
      </dgm:t>
    </dgm:pt>
    <dgm:pt modelId="{D25E152D-EEA7-4BBF-92D5-9DC0B9EB6057}" type="sibTrans" cxnId="{C98811F3-1A20-4947-83DF-D22F995D9724}">
      <dgm:prSet/>
      <dgm:spPr/>
      <dgm:t>
        <a:bodyPr/>
        <a:lstStyle/>
        <a:p>
          <a:endParaRPr lang="hr-HR"/>
        </a:p>
      </dgm:t>
    </dgm:pt>
    <dgm:pt modelId="{EE575272-E842-4D05-B6F2-31E7562A36F3}">
      <dgm:prSet/>
      <dgm:spPr/>
      <dgm:t>
        <a:bodyPr/>
        <a:lstStyle/>
        <a:p>
          <a:r>
            <a:rPr lang="hr-HR" dirty="0" smtClean="0"/>
            <a:t>11. BENCHMARKING I MARKETING ODNOSA</a:t>
          </a:r>
          <a:endParaRPr lang="hr-HR" dirty="0"/>
        </a:p>
      </dgm:t>
    </dgm:pt>
    <dgm:pt modelId="{7A2386DF-F1A0-4C38-8D58-2B8ACB6A6B6A}" type="parTrans" cxnId="{7C1FD6EF-3AD7-4662-9A65-66803920A939}">
      <dgm:prSet/>
      <dgm:spPr/>
      <dgm:t>
        <a:bodyPr/>
        <a:lstStyle/>
        <a:p>
          <a:endParaRPr lang="hr-HR"/>
        </a:p>
      </dgm:t>
    </dgm:pt>
    <dgm:pt modelId="{A6E8BE95-9090-41AB-87AC-4077D8BB2CE9}" type="sibTrans" cxnId="{7C1FD6EF-3AD7-4662-9A65-66803920A939}">
      <dgm:prSet/>
      <dgm:spPr/>
      <dgm:t>
        <a:bodyPr/>
        <a:lstStyle/>
        <a:p>
          <a:endParaRPr lang="hr-HR"/>
        </a:p>
      </dgm:t>
    </dgm:pt>
    <dgm:pt modelId="{DFBCFB6F-E15B-4403-9B36-63453060FD51}" type="pres">
      <dgm:prSet presAssocID="{46864BF6-C3B4-4E88-8ED7-A7D58DB47D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C614A519-6F29-4144-BA59-FDB72EFA07AD}" type="pres">
      <dgm:prSet presAssocID="{46864BF6-C3B4-4E88-8ED7-A7D58DB47D4A}" presName="Name1" presStyleCnt="0"/>
      <dgm:spPr/>
    </dgm:pt>
    <dgm:pt modelId="{F2983D11-7574-45C1-A5A5-2EF61222D822}" type="pres">
      <dgm:prSet presAssocID="{46864BF6-C3B4-4E88-8ED7-A7D58DB47D4A}" presName="cycle" presStyleCnt="0"/>
      <dgm:spPr/>
    </dgm:pt>
    <dgm:pt modelId="{66ED6429-6030-47A3-A3C8-07EC2C105A1B}" type="pres">
      <dgm:prSet presAssocID="{46864BF6-C3B4-4E88-8ED7-A7D58DB47D4A}" presName="srcNode" presStyleLbl="node1" presStyleIdx="0" presStyleCnt="4"/>
      <dgm:spPr/>
    </dgm:pt>
    <dgm:pt modelId="{18CCCA23-5680-485C-AAF8-8826A389E1DA}" type="pres">
      <dgm:prSet presAssocID="{46864BF6-C3B4-4E88-8ED7-A7D58DB47D4A}" presName="conn" presStyleLbl="parChTrans1D2" presStyleIdx="0" presStyleCnt="1"/>
      <dgm:spPr/>
      <dgm:t>
        <a:bodyPr/>
        <a:lstStyle/>
        <a:p>
          <a:endParaRPr lang="hr-HR"/>
        </a:p>
      </dgm:t>
    </dgm:pt>
    <dgm:pt modelId="{CDBBEF68-AFB2-4E48-B922-7F139D459308}" type="pres">
      <dgm:prSet presAssocID="{46864BF6-C3B4-4E88-8ED7-A7D58DB47D4A}" presName="extraNode" presStyleLbl="node1" presStyleIdx="0" presStyleCnt="4"/>
      <dgm:spPr/>
    </dgm:pt>
    <dgm:pt modelId="{0246CDE8-DEDB-428D-A9D0-C2E27C2C2BE0}" type="pres">
      <dgm:prSet presAssocID="{46864BF6-C3B4-4E88-8ED7-A7D58DB47D4A}" presName="dstNode" presStyleLbl="node1" presStyleIdx="0" presStyleCnt="4"/>
      <dgm:spPr/>
    </dgm:pt>
    <dgm:pt modelId="{1DCE7AEA-669C-4A5F-BE96-39C7705A6AA2}" type="pres">
      <dgm:prSet presAssocID="{678A33D8-8FAF-4E84-A1AD-C339C3F628E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643128-E1FB-4831-86A9-4D1F87795467}" type="pres">
      <dgm:prSet presAssocID="{678A33D8-8FAF-4E84-A1AD-C339C3F628E9}" presName="accent_1" presStyleCnt="0"/>
      <dgm:spPr/>
    </dgm:pt>
    <dgm:pt modelId="{BA6EDB96-EE01-4117-80B0-E7FDC74C6C28}" type="pres">
      <dgm:prSet presAssocID="{678A33D8-8FAF-4E84-A1AD-C339C3F628E9}" presName="accentRepeatNode" presStyleLbl="solidFgAcc1" presStyleIdx="0" presStyleCnt="4"/>
      <dgm:spPr/>
    </dgm:pt>
    <dgm:pt modelId="{6D58B885-7DCE-4DCE-B427-D3E54AEF80CD}" type="pres">
      <dgm:prSet presAssocID="{1356D052-4208-4B2D-AFA0-216D1780A47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ECF032-82FA-4699-854B-AAD0E68A9573}" type="pres">
      <dgm:prSet presAssocID="{1356D052-4208-4B2D-AFA0-216D1780A472}" presName="accent_2" presStyleCnt="0"/>
      <dgm:spPr/>
    </dgm:pt>
    <dgm:pt modelId="{675368F0-B25B-4638-9176-C9955D131ECD}" type="pres">
      <dgm:prSet presAssocID="{1356D052-4208-4B2D-AFA0-216D1780A472}" presName="accentRepeatNode" presStyleLbl="solidFgAcc1" presStyleIdx="1" presStyleCnt="4"/>
      <dgm:spPr/>
    </dgm:pt>
    <dgm:pt modelId="{FBAAAD52-20AF-4318-91B2-61FC2A260C33}" type="pres">
      <dgm:prSet presAssocID="{56FDD8C1-E3EE-44E1-B7BE-8461174F5CF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C07102-8474-4F5F-951B-597722D4D99D}" type="pres">
      <dgm:prSet presAssocID="{56FDD8C1-E3EE-44E1-B7BE-8461174F5CF9}" presName="accent_3" presStyleCnt="0"/>
      <dgm:spPr/>
    </dgm:pt>
    <dgm:pt modelId="{54773C10-A1EF-47AD-9E05-3FBA0EA01471}" type="pres">
      <dgm:prSet presAssocID="{56FDD8C1-E3EE-44E1-B7BE-8461174F5CF9}" presName="accentRepeatNode" presStyleLbl="solidFgAcc1" presStyleIdx="2" presStyleCnt="4"/>
      <dgm:spPr/>
    </dgm:pt>
    <dgm:pt modelId="{6057B0F2-6514-418C-9F8C-C41BC0F5A363}" type="pres">
      <dgm:prSet presAssocID="{EE575272-E842-4D05-B6F2-31E7562A36F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FF2E94-28B4-4ABA-A3CD-52E80429F48B}" type="pres">
      <dgm:prSet presAssocID="{EE575272-E842-4D05-B6F2-31E7562A36F3}" presName="accent_4" presStyleCnt="0"/>
      <dgm:spPr/>
    </dgm:pt>
    <dgm:pt modelId="{836813E4-B983-4019-A8B1-74C82EB7FB6A}" type="pres">
      <dgm:prSet presAssocID="{EE575272-E842-4D05-B6F2-31E7562A36F3}" presName="accentRepeatNode" presStyleLbl="solidFgAcc1" presStyleIdx="3" presStyleCnt="4"/>
      <dgm:spPr/>
    </dgm:pt>
  </dgm:ptLst>
  <dgm:cxnLst>
    <dgm:cxn modelId="{30CE94C8-F4C2-4126-9B96-9CD4DDBBBEB0}" type="presOf" srcId="{35F95B1E-109C-4620-A5B8-113E6931F8CC}" destId="{18CCCA23-5680-485C-AAF8-8826A389E1DA}" srcOrd="0" destOrd="0" presId="urn:microsoft.com/office/officeart/2008/layout/VerticalCurvedList"/>
    <dgm:cxn modelId="{8D44C55E-C60E-4BA7-A58B-96B08A2ABF38}" type="presOf" srcId="{EE575272-E842-4D05-B6F2-31E7562A36F3}" destId="{6057B0F2-6514-418C-9F8C-C41BC0F5A363}" srcOrd="0" destOrd="0" presId="urn:microsoft.com/office/officeart/2008/layout/VerticalCurvedList"/>
    <dgm:cxn modelId="{C98811F3-1A20-4947-83DF-D22F995D9724}" srcId="{46864BF6-C3B4-4E88-8ED7-A7D58DB47D4A}" destId="{56FDD8C1-E3EE-44E1-B7BE-8461174F5CF9}" srcOrd="2" destOrd="0" parTransId="{2591A228-DDDA-4545-94BA-39C43D221EC2}" sibTransId="{D25E152D-EEA7-4BBF-92D5-9DC0B9EB6057}"/>
    <dgm:cxn modelId="{C543077D-2DA8-4B79-B8FF-1A460AE88D60}" type="presOf" srcId="{678A33D8-8FAF-4E84-A1AD-C339C3F628E9}" destId="{1DCE7AEA-669C-4A5F-BE96-39C7705A6AA2}" srcOrd="0" destOrd="0" presId="urn:microsoft.com/office/officeart/2008/layout/VerticalCurvedList"/>
    <dgm:cxn modelId="{38293083-6100-4523-964B-A2AE60971B7B}" srcId="{46864BF6-C3B4-4E88-8ED7-A7D58DB47D4A}" destId="{1356D052-4208-4B2D-AFA0-216D1780A472}" srcOrd="1" destOrd="0" parTransId="{0677F060-0D7B-43E5-A016-8C1C6233540F}" sibTransId="{4AA5F313-AD19-4B5C-9086-10A6E0034294}"/>
    <dgm:cxn modelId="{78256D09-AAF8-40CC-88E7-1C9EECE5F7F5}" type="presOf" srcId="{56FDD8C1-E3EE-44E1-B7BE-8461174F5CF9}" destId="{FBAAAD52-20AF-4318-91B2-61FC2A260C33}" srcOrd="0" destOrd="0" presId="urn:microsoft.com/office/officeart/2008/layout/VerticalCurvedList"/>
    <dgm:cxn modelId="{700C67A3-4970-45FA-9EB5-28815256E950}" type="presOf" srcId="{1356D052-4208-4B2D-AFA0-216D1780A472}" destId="{6D58B885-7DCE-4DCE-B427-D3E54AEF80CD}" srcOrd="0" destOrd="0" presId="urn:microsoft.com/office/officeart/2008/layout/VerticalCurvedList"/>
    <dgm:cxn modelId="{50AE17B2-D633-4ECF-9F02-1F2CA708AAA8}" type="presOf" srcId="{46864BF6-C3B4-4E88-8ED7-A7D58DB47D4A}" destId="{DFBCFB6F-E15B-4403-9B36-63453060FD51}" srcOrd="0" destOrd="0" presId="urn:microsoft.com/office/officeart/2008/layout/VerticalCurvedList"/>
    <dgm:cxn modelId="{7C1FD6EF-3AD7-4662-9A65-66803920A939}" srcId="{46864BF6-C3B4-4E88-8ED7-A7D58DB47D4A}" destId="{EE575272-E842-4D05-B6F2-31E7562A36F3}" srcOrd="3" destOrd="0" parTransId="{7A2386DF-F1A0-4C38-8D58-2B8ACB6A6B6A}" sibTransId="{A6E8BE95-9090-41AB-87AC-4077D8BB2CE9}"/>
    <dgm:cxn modelId="{C02262CA-EC07-4044-BEF3-90945B9562C7}" srcId="{46864BF6-C3B4-4E88-8ED7-A7D58DB47D4A}" destId="{678A33D8-8FAF-4E84-A1AD-C339C3F628E9}" srcOrd="0" destOrd="0" parTransId="{D9FEAD59-0A06-4827-AAE0-BC360951D978}" sibTransId="{35F95B1E-109C-4620-A5B8-113E6931F8CC}"/>
    <dgm:cxn modelId="{5D67505E-39AE-46B0-BA09-6BE6A6428724}" type="presParOf" srcId="{DFBCFB6F-E15B-4403-9B36-63453060FD51}" destId="{C614A519-6F29-4144-BA59-FDB72EFA07AD}" srcOrd="0" destOrd="0" presId="urn:microsoft.com/office/officeart/2008/layout/VerticalCurvedList"/>
    <dgm:cxn modelId="{A6FEBD6E-0AC6-40D9-8A12-E1F52FAFAA0F}" type="presParOf" srcId="{C614A519-6F29-4144-BA59-FDB72EFA07AD}" destId="{F2983D11-7574-45C1-A5A5-2EF61222D822}" srcOrd="0" destOrd="0" presId="urn:microsoft.com/office/officeart/2008/layout/VerticalCurvedList"/>
    <dgm:cxn modelId="{8E3A67D6-24A2-46BA-B1AC-9BC7F6790218}" type="presParOf" srcId="{F2983D11-7574-45C1-A5A5-2EF61222D822}" destId="{66ED6429-6030-47A3-A3C8-07EC2C105A1B}" srcOrd="0" destOrd="0" presId="urn:microsoft.com/office/officeart/2008/layout/VerticalCurvedList"/>
    <dgm:cxn modelId="{E0924598-623A-4CAF-B676-053E5EBE8033}" type="presParOf" srcId="{F2983D11-7574-45C1-A5A5-2EF61222D822}" destId="{18CCCA23-5680-485C-AAF8-8826A389E1DA}" srcOrd="1" destOrd="0" presId="urn:microsoft.com/office/officeart/2008/layout/VerticalCurvedList"/>
    <dgm:cxn modelId="{2F1EE989-989F-42E2-826C-9BD1B5A8D50B}" type="presParOf" srcId="{F2983D11-7574-45C1-A5A5-2EF61222D822}" destId="{CDBBEF68-AFB2-4E48-B922-7F139D459308}" srcOrd="2" destOrd="0" presId="urn:microsoft.com/office/officeart/2008/layout/VerticalCurvedList"/>
    <dgm:cxn modelId="{686B128F-56F1-4CBA-B33F-E5120ED5BB36}" type="presParOf" srcId="{F2983D11-7574-45C1-A5A5-2EF61222D822}" destId="{0246CDE8-DEDB-428D-A9D0-C2E27C2C2BE0}" srcOrd="3" destOrd="0" presId="urn:microsoft.com/office/officeart/2008/layout/VerticalCurvedList"/>
    <dgm:cxn modelId="{A662CF00-F074-4B88-BA81-24832D5952E9}" type="presParOf" srcId="{C614A519-6F29-4144-BA59-FDB72EFA07AD}" destId="{1DCE7AEA-669C-4A5F-BE96-39C7705A6AA2}" srcOrd="1" destOrd="0" presId="urn:microsoft.com/office/officeart/2008/layout/VerticalCurvedList"/>
    <dgm:cxn modelId="{039C236F-1597-4455-BAD5-5441EB145E06}" type="presParOf" srcId="{C614A519-6F29-4144-BA59-FDB72EFA07AD}" destId="{64643128-E1FB-4831-86A9-4D1F87795467}" srcOrd="2" destOrd="0" presId="urn:microsoft.com/office/officeart/2008/layout/VerticalCurvedList"/>
    <dgm:cxn modelId="{5102E077-57B1-48B1-8F6B-C2FAFCDBFE93}" type="presParOf" srcId="{64643128-E1FB-4831-86A9-4D1F87795467}" destId="{BA6EDB96-EE01-4117-80B0-E7FDC74C6C28}" srcOrd="0" destOrd="0" presId="urn:microsoft.com/office/officeart/2008/layout/VerticalCurvedList"/>
    <dgm:cxn modelId="{EF4F0379-49EC-4129-95A8-0144FA343C80}" type="presParOf" srcId="{C614A519-6F29-4144-BA59-FDB72EFA07AD}" destId="{6D58B885-7DCE-4DCE-B427-D3E54AEF80CD}" srcOrd="3" destOrd="0" presId="urn:microsoft.com/office/officeart/2008/layout/VerticalCurvedList"/>
    <dgm:cxn modelId="{35241892-A20E-48E1-9EC4-A0DE75CF9C15}" type="presParOf" srcId="{C614A519-6F29-4144-BA59-FDB72EFA07AD}" destId="{B2ECF032-82FA-4699-854B-AAD0E68A9573}" srcOrd="4" destOrd="0" presId="urn:microsoft.com/office/officeart/2008/layout/VerticalCurvedList"/>
    <dgm:cxn modelId="{2EFA1665-9A2C-488F-82D7-3BD5A23D6C77}" type="presParOf" srcId="{B2ECF032-82FA-4699-854B-AAD0E68A9573}" destId="{675368F0-B25B-4638-9176-C9955D131ECD}" srcOrd="0" destOrd="0" presId="urn:microsoft.com/office/officeart/2008/layout/VerticalCurvedList"/>
    <dgm:cxn modelId="{BDE196DE-4F91-44CD-ADBB-12F6B43EA1FB}" type="presParOf" srcId="{C614A519-6F29-4144-BA59-FDB72EFA07AD}" destId="{FBAAAD52-20AF-4318-91B2-61FC2A260C33}" srcOrd="5" destOrd="0" presId="urn:microsoft.com/office/officeart/2008/layout/VerticalCurvedList"/>
    <dgm:cxn modelId="{DBAC5C1A-B80E-41C6-8B47-4FC65C7F8224}" type="presParOf" srcId="{C614A519-6F29-4144-BA59-FDB72EFA07AD}" destId="{83C07102-8474-4F5F-951B-597722D4D99D}" srcOrd="6" destOrd="0" presId="urn:microsoft.com/office/officeart/2008/layout/VerticalCurvedList"/>
    <dgm:cxn modelId="{3126C927-E5DA-437B-8523-C1324AD48116}" type="presParOf" srcId="{83C07102-8474-4F5F-951B-597722D4D99D}" destId="{54773C10-A1EF-47AD-9E05-3FBA0EA01471}" srcOrd="0" destOrd="0" presId="urn:microsoft.com/office/officeart/2008/layout/VerticalCurvedList"/>
    <dgm:cxn modelId="{901E6091-F5C7-4D18-9CBE-4C14844BCFE4}" type="presParOf" srcId="{C614A519-6F29-4144-BA59-FDB72EFA07AD}" destId="{6057B0F2-6514-418C-9F8C-C41BC0F5A363}" srcOrd="7" destOrd="0" presId="urn:microsoft.com/office/officeart/2008/layout/VerticalCurvedList"/>
    <dgm:cxn modelId="{A355C066-E9A2-4E67-8CA2-40F1A7587BFB}" type="presParOf" srcId="{C614A519-6F29-4144-BA59-FDB72EFA07AD}" destId="{7FFF2E94-28B4-4ABA-A3CD-52E80429F48B}" srcOrd="8" destOrd="0" presId="urn:microsoft.com/office/officeart/2008/layout/VerticalCurvedList"/>
    <dgm:cxn modelId="{B759B5BE-A2C6-4B7B-B481-13383A4BB9F4}" type="presParOf" srcId="{7FFF2E94-28B4-4ABA-A3CD-52E80429F48B}" destId="{836813E4-B983-4019-A8B1-74C82EB7FB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658EE4-D63B-4BFE-B349-382EC50E7A50}" type="doc">
      <dgm:prSet loTypeId="urn:microsoft.com/office/officeart/2005/8/layout/chart3" loCatId="cycle" qsTypeId="urn:microsoft.com/office/officeart/2005/8/quickstyle/simple3" qsCatId="simple" csTypeId="urn:microsoft.com/office/officeart/2005/8/colors/accent1_5" csCatId="accent1" phldr="1"/>
      <dgm:spPr/>
    </dgm:pt>
    <dgm:pt modelId="{7068B53F-073B-4D10-A5BB-E19472ABEDDA}">
      <dgm:prSet phldrT="[Text]"/>
      <dgm:spPr/>
      <dgm:t>
        <a:bodyPr/>
        <a:lstStyle/>
        <a:p>
          <a:r>
            <a:rPr lang="hr-HR" dirty="0" smtClean="0"/>
            <a:t>CIJENA</a:t>
          </a:r>
          <a:endParaRPr lang="hr-HR" dirty="0"/>
        </a:p>
      </dgm:t>
    </dgm:pt>
    <dgm:pt modelId="{8710891E-37AB-4CAB-8888-BB0122CB6EC4}" type="parTrans" cxnId="{8FFA69A6-C184-4C3B-AFF4-84F983CB0125}">
      <dgm:prSet/>
      <dgm:spPr/>
      <dgm:t>
        <a:bodyPr/>
        <a:lstStyle/>
        <a:p>
          <a:endParaRPr lang="hr-HR"/>
        </a:p>
      </dgm:t>
    </dgm:pt>
    <dgm:pt modelId="{1074121E-6586-407C-B981-B6CE168B250A}" type="sibTrans" cxnId="{8FFA69A6-C184-4C3B-AFF4-84F983CB0125}">
      <dgm:prSet/>
      <dgm:spPr/>
      <dgm:t>
        <a:bodyPr/>
        <a:lstStyle/>
        <a:p>
          <a:endParaRPr lang="hr-HR"/>
        </a:p>
      </dgm:t>
    </dgm:pt>
    <dgm:pt modelId="{E81A05FD-42C9-4501-8A10-C231A2DAB39F}">
      <dgm:prSet phldrT="[Text]"/>
      <dgm:spPr/>
      <dgm:t>
        <a:bodyPr/>
        <a:lstStyle/>
        <a:p>
          <a:r>
            <a:rPr lang="hr-HR" dirty="0" smtClean="0"/>
            <a:t>DISTRIBUCIJA</a:t>
          </a:r>
          <a:endParaRPr lang="hr-HR" dirty="0"/>
        </a:p>
      </dgm:t>
    </dgm:pt>
    <dgm:pt modelId="{92A10BE9-6967-4B8E-9C68-42C42CB1ED3B}" type="parTrans" cxnId="{CDA8D10F-29AF-4286-A5FE-149529A1D948}">
      <dgm:prSet/>
      <dgm:spPr/>
      <dgm:t>
        <a:bodyPr/>
        <a:lstStyle/>
        <a:p>
          <a:endParaRPr lang="hr-HR"/>
        </a:p>
      </dgm:t>
    </dgm:pt>
    <dgm:pt modelId="{04C15012-38F4-4487-965A-D98DB7D4119F}" type="sibTrans" cxnId="{CDA8D10F-29AF-4286-A5FE-149529A1D948}">
      <dgm:prSet/>
      <dgm:spPr/>
      <dgm:t>
        <a:bodyPr/>
        <a:lstStyle/>
        <a:p>
          <a:endParaRPr lang="hr-HR"/>
        </a:p>
      </dgm:t>
    </dgm:pt>
    <dgm:pt modelId="{9A9163BA-DF46-47E0-8D0F-3A5955E4F449}">
      <dgm:prSet phldrT="[Text]"/>
      <dgm:spPr/>
      <dgm:t>
        <a:bodyPr/>
        <a:lstStyle/>
        <a:p>
          <a:r>
            <a:rPr lang="hr-HR" dirty="0" smtClean="0"/>
            <a:t>PROMOCIJA</a:t>
          </a:r>
          <a:endParaRPr lang="hr-HR" dirty="0"/>
        </a:p>
      </dgm:t>
    </dgm:pt>
    <dgm:pt modelId="{3059F6EC-DC6D-425F-9B36-E4D5CCEF9EDE}" type="parTrans" cxnId="{C0F8B511-A698-467C-B592-E853480DA0C2}">
      <dgm:prSet/>
      <dgm:spPr/>
      <dgm:t>
        <a:bodyPr/>
        <a:lstStyle/>
        <a:p>
          <a:endParaRPr lang="hr-HR"/>
        </a:p>
      </dgm:t>
    </dgm:pt>
    <dgm:pt modelId="{7C670710-0294-4005-B6EF-99CAF52D0A14}" type="sibTrans" cxnId="{C0F8B511-A698-467C-B592-E853480DA0C2}">
      <dgm:prSet/>
      <dgm:spPr/>
      <dgm:t>
        <a:bodyPr/>
        <a:lstStyle/>
        <a:p>
          <a:endParaRPr lang="hr-HR"/>
        </a:p>
      </dgm:t>
    </dgm:pt>
    <dgm:pt modelId="{C616F585-2B68-403E-86B1-4F7FE0D05501}">
      <dgm:prSet phldrT="[Text]"/>
      <dgm:spPr/>
      <dgm:t>
        <a:bodyPr/>
        <a:lstStyle/>
        <a:p>
          <a:r>
            <a:rPr lang="hr-HR" dirty="0" smtClean="0"/>
            <a:t>PROIZVOD</a:t>
          </a:r>
          <a:endParaRPr lang="hr-HR" dirty="0"/>
        </a:p>
      </dgm:t>
    </dgm:pt>
    <dgm:pt modelId="{ECDAD7F3-82F2-4B59-BE3F-00491538730A}" type="parTrans" cxnId="{9BE0DADD-19CB-4017-AA11-712A1B6DD2C1}">
      <dgm:prSet/>
      <dgm:spPr/>
      <dgm:t>
        <a:bodyPr/>
        <a:lstStyle/>
        <a:p>
          <a:endParaRPr lang="hr-HR"/>
        </a:p>
      </dgm:t>
    </dgm:pt>
    <dgm:pt modelId="{5A080DF7-0DAB-4753-860F-D9FEA32B10F9}" type="sibTrans" cxnId="{9BE0DADD-19CB-4017-AA11-712A1B6DD2C1}">
      <dgm:prSet/>
      <dgm:spPr/>
      <dgm:t>
        <a:bodyPr/>
        <a:lstStyle/>
        <a:p>
          <a:endParaRPr lang="hr-HR"/>
        </a:p>
      </dgm:t>
    </dgm:pt>
    <dgm:pt modelId="{48C902D2-FA88-4F44-89EA-EBB3B9986AF8}" type="pres">
      <dgm:prSet presAssocID="{7D658EE4-D63B-4BFE-B349-382EC50E7A50}" presName="compositeShape" presStyleCnt="0">
        <dgm:presLayoutVars>
          <dgm:chMax val="7"/>
          <dgm:dir/>
          <dgm:resizeHandles val="exact"/>
        </dgm:presLayoutVars>
      </dgm:prSet>
      <dgm:spPr/>
    </dgm:pt>
    <dgm:pt modelId="{2CB74382-5A43-47AE-BF71-4779004061E0}" type="pres">
      <dgm:prSet presAssocID="{7D658EE4-D63B-4BFE-B349-382EC50E7A50}" presName="wedge1" presStyleLbl="node1" presStyleIdx="0" presStyleCnt="4" custLinFactNeighborX="-4841" custLinFactNeighborY="3127"/>
      <dgm:spPr/>
      <dgm:t>
        <a:bodyPr/>
        <a:lstStyle/>
        <a:p>
          <a:endParaRPr lang="hr-HR"/>
        </a:p>
      </dgm:t>
    </dgm:pt>
    <dgm:pt modelId="{F3682199-C5D5-4F0B-8CF8-D5C1669BBF54}" type="pres">
      <dgm:prSet presAssocID="{7D658EE4-D63B-4BFE-B349-382EC50E7A5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941C8B-7889-4797-B86F-052BA72AE067}" type="pres">
      <dgm:prSet presAssocID="{7D658EE4-D63B-4BFE-B349-382EC50E7A50}" presName="wedge2" presStyleLbl="node1" presStyleIdx="1" presStyleCnt="4" custLinFactNeighborX="-728" custLinFactNeighborY="-286"/>
      <dgm:spPr/>
      <dgm:t>
        <a:bodyPr/>
        <a:lstStyle/>
        <a:p>
          <a:endParaRPr lang="hr-HR"/>
        </a:p>
      </dgm:t>
    </dgm:pt>
    <dgm:pt modelId="{74BC6B09-F99D-49E0-BAF9-5B60840C4171}" type="pres">
      <dgm:prSet presAssocID="{7D658EE4-D63B-4BFE-B349-382EC50E7A5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37F0D4-49EC-4014-84A0-C91A3E8F0B29}" type="pres">
      <dgm:prSet presAssocID="{7D658EE4-D63B-4BFE-B349-382EC50E7A50}" presName="wedge3" presStyleLbl="node1" presStyleIdx="2" presStyleCnt="4" custLinFactNeighborX="-728" custLinFactNeighborY="635"/>
      <dgm:spPr/>
      <dgm:t>
        <a:bodyPr/>
        <a:lstStyle/>
        <a:p>
          <a:endParaRPr lang="hr-HR"/>
        </a:p>
      </dgm:t>
    </dgm:pt>
    <dgm:pt modelId="{687C2E47-3BCE-4FCE-B816-B7C240362FF2}" type="pres">
      <dgm:prSet presAssocID="{7D658EE4-D63B-4BFE-B349-382EC50E7A5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F6A9C4-7CF2-4B55-B85A-E754F287D019}" type="pres">
      <dgm:prSet presAssocID="{7D658EE4-D63B-4BFE-B349-382EC50E7A50}" presName="wedge4" presStyleLbl="node1" presStyleIdx="3" presStyleCnt="4" custLinFactNeighborX="-10900" custLinFactNeighborY="-6847"/>
      <dgm:spPr/>
      <dgm:t>
        <a:bodyPr/>
        <a:lstStyle/>
        <a:p>
          <a:endParaRPr lang="hr-HR"/>
        </a:p>
      </dgm:t>
    </dgm:pt>
    <dgm:pt modelId="{D4453649-82E7-48A5-9FAB-4A6D5375D81E}" type="pres">
      <dgm:prSet presAssocID="{7D658EE4-D63B-4BFE-B349-382EC50E7A5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BE0DADD-19CB-4017-AA11-712A1B6DD2C1}" srcId="{7D658EE4-D63B-4BFE-B349-382EC50E7A50}" destId="{C616F585-2B68-403E-86B1-4F7FE0D05501}" srcOrd="3" destOrd="0" parTransId="{ECDAD7F3-82F2-4B59-BE3F-00491538730A}" sibTransId="{5A080DF7-0DAB-4753-860F-D9FEA32B10F9}"/>
    <dgm:cxn modelId="{E0B91136-7C14-4CEA-B987-8E8F38FE6BDB}" type="presOf" srcId="{9A9163BA-DF46-47E0-8D0F-3A5955E4F449}" destId="{1737F0D4-49EC-4014-84A0-C91A3E8F0B29}" srcOrd="0" destOrd="0" presId="urn:microsoft.com/office/officeart/2005/8/layout/chart3"/>
    <dgm:cxn modelId="{CDA8D10F-29AF-4286-A5FE-149529A1D948}" srcId="{7D658EE4-D63B-4BFE-B349-382EC50E7A50}" destId="{E81A05FD-42C9-4501-8A10-C231A2DAB39F}" srcOrd="1" destOrd="0" parTransId="{92A10BE9-6967-4B8E-9C68-42C42CB1ED3B}" sibTransId="{04C15012-38F4-4487-965A-D98DB7D4119F}"/>
    <dgm:cxn modelId="{869BEE4B-20F5-43E3-AA09-E90FAAE70834}" type="presOf" srcId="{9A9163BA-DF46-47E0-8D0F-3A5955E4F449}" destId="{687C2E47-3BCE-4FCE-B816-B7C240362FF2}" srcOrd="1" destOrd="0" presId="urn:microsoft.com/office/officeart/2005/8/layout/chart3"/>
    <dgm:cxn modelId="{C0F8B511-A698-467C-B592-E853480DA0C2}" srcId="{7D658EE4-D63B-4BFE-B349-382EC50E7A50}" destId="{9A9163BA-DF46-47E0-8D0F-3A5955E4F449}" srcOrd="2" destOrd="0" parTransId="{3059F6EC-DC6D-425F-9B36-E4D5CCEF9EDE}" sibTransId="{7C670710-0294-4005-B6EF-99CAF52D0A14}"/>
    <dgm:cxn modelId="{2E7A5F82-DF69-49A2-A53D-45CE7315CD83}" type="presOf" srcId="{C616F585-2B68-403E-86B1-4F7FE0D05501}" destId="{D4453649-82E7-48A5-9FAB-4A6D5375D81E}" srcOrd="1" destOrd="0" presId="urn:microsoft.com/office/officeart/2005/8/layout/chart3"/>
    <dgm:cxn modelId="{0D7F3239-6405-4E15-8DCA-679357DB5B9B}" type="presOf" srcId="{7D658EE4-D63B-4BFE-B349-382EC50E7A50}" destId="{48C902D2-FA88-4F44-89EA-EBB3B9986AF8}" srcOrd="0" destOrd="0" presId="urn:microsoft.com/office/officeart/2005/8/layout/chart3"/>
    <dgm:cxn modelId="{CDBF8D6D-2126-486C-807B-0CB5C1E22794}" type="presOf" srcId="{E81A05FD-42C9-4501-8A10-C231A2DAB39F}" destId="{20941C8B-7889-4797-B86F-052BA72AE067}" srcOrd="0" destOrd="0" presId="urn:microsoft.com/office/officeart/2005/8/layout/chart3"/>
    <dgm:cxn modelId="{31548789-1EBC-41F0-8BA1-705607AB3AFD}" type="presOf" srcId="{7068B53F-073B-4D10-A5BB-E19472ABEDDA}" destId="{F3682199-C5D5-4F0B-8CF8-D5C1669BBF54}" srcOrd="1" destOrd="0" presId="urn:microsoft.com/office/officeart/2005/8/layout/chart3"/>
    <dgm:cxn modelId="{8FFA69A6-C184-4C3B-AFF4-84F983CB0125}" srcId="{7D658EE4-D63B-4BFE-B349-382EC50E7A50}" destId="{7068B53F-073B-4D10-A5BB-E19472ABEDDA}" srcOrd="0" destOrd="0" parTransId="{8710891E-37AB-4CAB-8888-BB0122CB6EC4}" sibTransId="{1074121E-6586-407C-B981-B6CE168B250A}"/>
    <dgm:cxn modelId="{512D6A6B-3AFF-490A-9D19-789CD314170C}" type="presOf" srcId="{E81A05FD-42C9-4501-8A10-C231A2DAB39F}" destId="{74BC6B09-F99D-49E0-BAF9-5B60840C4171}" srcOrd="1" destOrd="0" presId="urn:microsoft.com/office/officeart/2005/8/layout/chart3"/>
    <dgm:cxn modelId="{F9B5F97E-D5D8-48DE-9D59-B87AE590C68E}" type="presOf" srcId="{7068B53F-073B-4D10-A5BB-E19472ABEDDA}" destId="{2CB74382-5A43-47AE-BF71-4779004061E0}" srcOrd="0" destOrd="0" presId="urn:microsoft.com/office/officeart/2005/8/layout/chart3"/>
    <dgm:cxn modelId="{8904F566-ABB5-46DB-8FD8-43778C3F072C}" type="presOf" srcId="{C616F585-2B68-403E-86B1-4F7FE0D05501}" destId="{85F6A9C4-7CF2-4B55-B85A-E754F287D019}" srcOrd="0" destOrd="0" presId="urn:microsoft.com/office/officeart/2005/8/layout/chart3"/>
    <dgm:cxn modelId="{5AD08283-C763-47F0-B35A-705CDEDE2312}" type="presParOf" srcId="{48C902D2-FA88-4F44-89EA-EBB3B9986AF8}" destId="{2CB74382-5A43-47AE-BF71-4779004061E0}" srcOrd="0" destOrd="0" presId="urn:microsoft.com/office/officeart/2005/8/layout/chart3"/>
    <dgm:cxn modelId="{92868C6A-A06D-424F-BDEC-6B05FC6AD955}" type="presParOf" srcId="{48C902D2-FA88-4F44-89EA-EBB3B9986AF8}" destId="{F3682199-C5D5-4F0B-8CF8-D5C1669BBF54}" srcOrd="1" destOrd="0" presId="urn:microsoft.com/office/officeart/2005/8/layout/chart3"/>
    <dgm:cxn modelId="{EE0C3BEC-7951-4B70-8C4F-5A45AF46691E}" type="presParOf" srcId="{48C902D2-FA88-4F44-89EA-EBB3B9986AF8}" destId="{20941C8B-7889-4797-B86F-052BA72AE067}" srcOrd="2" destOrd="0" presId="urn:microsoft.com/office/officeart/2005/8/layout/chart3"/>
    <dgm:cxn modelId="{AFC330FA-F6B4-46C3-B6DA-6DC10BBECAFA}" type="presParOf" srcId="{48C902D2-FA88-4F44-89EA-EBB3B9986AF8}" destId="{74BC6B09-F99D-49E0-BAF9-5B60840C4171}" srcOrd="3" destOrd="0" presId="urn:microsoft.com/office/officeart/2005/8/layout/chart3"/>
    <dgm:cxn modelId="{AEC3FBB9-789B-4D01-B67F-D388ADE17DE9}" type="presParOf" srcId="{48C902D2-FA88-4F44-89EA-EBB3B9986AF8}" destId="{1737F0D4-49EC-4014-84A0-C91A3E8F0B29}" srcOrd="4" destOrd="0" presId="urn:microsoft.com/office/officeart/2005/8/layout/chart3"/>
    <dgm:cxn modelId="{AD8C1956-9379-4026-9875-19EA75E7BBF4}" type="presParOf" srcId="{48C902D2-FA88-4F44-89EA-EBB3B9986AF8}" destId="{687C2E47-3BCE-4FCE-B816-B7C240362FF2}" srcOrd="5" destOrd="0" presId="urn:microsoft.com/office/officeart/2005/8/layout/chart3"/>
    <dgm:cxn modelId="{612583CF-4F82-45C9-8058-10B35C4A5144}" type="presParOf" srcId="{48C902D2-FA88-4F44-89EA-EBB3B9986AF8}" destId="{85F6A9C4-7CF2-4B55-B85A-E754F287D019}" srcOrd="6" destOrd="0" presId="urn:microsoft.com/office/officeart/2005/8/layout/chart3"/>
    <dgm:cxn modelId="{91DC307A-3CFB-4E7A-BDB9-3022B932ED99}" type="presParOf" srcId="{48C902D2-FA88-4F44-89EA-EBB3B9986AF8}" destId="{D4453649-82E7-48A5-9FAB-4A6D5375D81E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8221B3-CBFD-4AC7-8904-23EB1D2D7E3D}" type="doc">
      <dgm:prSet loTypeId="urn:microsoft.com/office/officeart/2008/layout/RadialCluster" loCatId="cycle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6BEB8DE2-936B-4A7D-990C-04DBF8EA3977}">
      <dgm:prSet phldrT="[Text]" custT="1"/>
      <dgm:spPr/>
      <dgm:t>
        <a:bodyPr/>
        <a:lstStyle/>
        <a:p>
          <a:r>
            <a:rPr lang="hr-HR" sz="2400" b="1" dirty="0" smtClean="0">
              <a:effectLst/>
            </a:rPr>
            <a:t>Proizvod</a:t>
          </a:r>
          <a:endParaRPr lang="hr-HR" sz="2400" b="1" dirty="0">
            <a:effectLst/>
          </a:endParaRPr>
        </a:p>
      </dgm:t>
    </dgm:pt>
    <dgm:pt modelId="{05A7B4C1-4433-42D6-9FA2-70AC253034E6}" type="parTrans" cxnId="{EE0D6346-F348-49DD-A998-2A29BBC6AAE1}">
      <dgm:prSet/>
      <dgm:spPr/>
      <dgm:t>
        <a:bodyPr/>
        <a:lstStyle/>
        <a:p>
          <a:endParaRPr lang="hr-HR" sz="2400" b="1">
            <a:effectLst/>
          </a:endParaRPr>
        </a:p>
      </dgm:t>
    </dgm:pt>
    <dgm:pt modelId="{5B3AA5E0-9444-4C32-A173-4AE7E6E31AD8}" type="sibTrans" cxnId="{EE0D6346-F348-49DD-A998-2A29BBC6AAE1}">
      <dgm:prSet/>
      <dgm:spPr/>
      <dgm:t>
        <a:bodyPr/>
        <a:lstStyle/>
        <a:p>
          <a:endParaRPr lang="hr-HR" sz="2400" b="1">
            <a:effectLst/>
          </a:endParaRPr>
        </a:p>
      </dgm:t>
    </dgm:pt>
    <dgm:pt modelId="{6E065B44-FB91-48B8-B16D-B1F8F31CAACF}">
      <dgm:prSet phldrT="[Text]" custT="1"/>
      <dgm:spPr/>
      <dgm:t>
        <a:bodyPr/>
        <a:lstStyle/>
        <a:p>
          <a:r>
            <a:rPr lang="hr-HR" sz="2400" b="1" dirty="0" smtClean="0">
              <a:effectLst/>
            </a:rPr>
            <a:t>Fizički predmeti</a:t>
          </a:r>
          <a:endParaRPr lang="hr-HR" sz="2400" b="1" dirty="0">
            <a:effectLst/>
          </a:endParaRPr>
        </a:p>
      </dgm:t>
    </dgm:pt>
    <dgm:pt modelId="{14682CFE-FCE9-4A26-84AA-0EA65EF0273C}" type="parTrans" cxnId="{7042F21A-C62C-4A45-923C-5D77EE94E2BD}">
      <dgm:prSet/>
      <dgm:spPr/>
      <dgm:t>
        <a:bodyPr/>
        <a:lstStyle/>
        <a:p>
          <a:endParaRPr lang="hr-HR" sz="2400" b="1">
            <a:effectLst/>
          </a:endParaRPr>
        </a:p>
      </dgm:t>
    </dgm:pt>
    <dgm:pt modelId="{C8BBFFB9-7FEC-4F5D-A5FE-623378022EF9}" type="sibTrans" cxnId="{7042F21A-C62C-4A45-923C-5D77EE94E2BD}">
      <dgm:prSet/>
      <dgm:spPr/>
      <dgm:t>
        <a:bodyPr/>
        <a:lstStyle/>
        <a:p>
          <a:endParaRPr lang="hr-HR" sz="2400" b="1">
            <a:effectLst/>
          </a:endParaRPr>
        </a:p>
      </dgm:t>
    </dgm:pt>
    <dgm:pt modelId="{F84D099B-E790-42BF-A049-09491C6195BA}">
      <dgm:prSet phldrT="[Text]" custT="1"/>
      <dgm:spPr/>
      <dgm:t>
        <a:bodyPr/>
        <a:lstStyle/>
        <a:p>
          <a:r>
            <a:rPr lang="hr-HR" sz="2400" b="1" dirty="0" smtClean="0">
              <a:effectLst/>
            </a:rPr>
            <a:t>Usluge</a:t>
          </a:r>
          <a:endParaRPr lang="hr-HR" sz="2400" b="1" dirty="0">
            <a:effectLst/>
          </a:endParaRPr>
        </a:p>
      </dgm:t>
    </dgm:pt>
    <dgm:pt modelId="{E62CCD67-0E11-4FAC-92FF-8BE4DE767513}" type="parTrans" cxnId="{64F1A356-46B6-4C07-9F7D-48BB31BB9338}">
      <dgm:prSet/>
      <dgm:spPr/>
      <dgm:t>
        <a:bodyPr/>
        <a:lstStyle/>
        <a:p>
          <a:endParaRPr lang="hr-HR" sz="2400" b="1">
            <a:effectLst/>
          </a:endParaRPr>
        </a:p>
      </dgm:t>
    </dgm:pt>
    <dgm:pt modelId="{300C6AAB-309D-4E07-8F6E-2E6FBF2D39EA}" type="sibTrans" cxnId="{64F1A356-46B6-4C07-9F7D-48BB31BB9338}">
      <dgm:prSet/>
      <dgm:spPr/>
      <dgm:t>
        <a:bodyPr/>
        <a:lstStyle/>
        <a:p>
          <a:endParaRPr lang="hr-HR" sz="2400" b="1">
            <a:effectLst/>
          </a:endParaRPr>
        </a:p>
      </dgm:t>
    </dgm:pt>
    <dgm:pt modelId="{3661910D-9F35-47A1-A80A-7CA2FDD8A6E0}">
      <dgm:prSet phldrT="[Text]" custT="1"/>
      <dgm:spPr/>
      <dgm:t>
        <a:bodyPr/>
        <a:lstStyle/>
        <a:p>
          <a:r>
            <a:rPr lang="hr-HR" sz="2400" b="1" dirty="0" smtClean="0">
              <a:effectLst/>
            </a:rPr>
            <a:t>Osobe</a:t>
          </a:r>
          <a:endParaRPr lang="hr-HR" sz="2400" b="1" dirty="0">
            <a:effectLst/>
          </a:endParaRPr>
        </a:p>
      </dgm:t>
    </dgm:pt>
    <dgm:pt modelId="{EBAA2E3A-1C3B-43A9-8FB4-EEEB54B01BD9}" type="parTrans" cxnId="{3F8EB9A6-327F-4C21-885C-C04D7CEC9927}">
      <dgm:prSet/>
      <dgm:spPr/>
      <dgm:t>
        <a:bodyPr/>
        <a:lstStyle/>
        <a:p>
          <a:endParaRPr lang="hr-HR" sz="2400" b="1">
            <a:effectLst/>
          </a:endParaRPr>
        </a:p>
      </dgm:t>
    </dgm:pt>
    <dgm:pt modelId="{63BA4754-ED27-403B-AEF5-FCA3955714A3}" type="sibTrans" cxnId="{3F8EB9A6-327F-4C21-885C-C04D7CEC9927}">
      <dgm:prSet/>
      <dgm:spPr/>
      <dgm:t>
        <a:bodyPr/>
        <a:lstStyle/>
        <a:p>
          <a:endParaRPr lang="hr-HR" sz="2400" b="1">
            <a:effectLst/>
          </a:endParaRPr>
        </a:p>
      </dgm:t>
    </dgm:pt>
    <dgm:pt modelId="{DC2C2BC8-5364-454A-9F9C-7CD68C75DAC3}">
      <dgm:prSet phldrT="[Text]" custT="1"/>
      <dgm:spPr/>
      <dgm:t>
        <a:bodyPr/>
        <a:lstStyle/>
        <a:p>
          <a:r>
            <a:rPr lang="hr-HR" sz="2400" b="1" dirty="0" smtClean="0">
              <a:effectLst/>
            </a:rPr>
            <a:t>Mjesta</a:t>
          </a:r>
          <a:endParaRPr lang="hr-HR" sz="2400" b="1" dirty="0">
            <a:effectLst/>
          </a:endParaRPr>
        </a:p>
      </dgm:t>
    </dgm:pt>
    <dgm:pt modelId="{46E6A670-F777-4122-BFCC-E18E4D812DEB}" type="parTrans" cxnId="{97A2674C-7A1F-446A-84D8-55F04E5AAA86}">
      <dgm:prSet/>
      <dgm:spPr/>
      <dgm:t>
        <a:bodyPr/>
        <a:lstStyle/>
        <a:p>
          <a:endParaRPr lang="hr-HR" sz="2400" b="1">
            <a:effectLst/>
          </a:endParaRPr>
        </a:p>
      </dgm:t>
    </dgm:pt>
    <dgm:pt modelId="{7959F176-11E2-4B10-9B24-41220ED4CD0D}" type="sibTrans" cxnId="{97A2674C-7A1F-446A-84D8-55F04E5AAA86}">
      <dgm:prSet/>
      <dgm:spPr/>
      <dgm:t>
        <a:bodyPr/>
        <a:lstStyle/>
        <a:p>
          <a:endParaRPr lang="hr-HR" sz="2400" b="1">
            <a:effectLst/>
          </a:endParaRPr>
        </a:p>
      </dgm:t>
    </dgm:pt>
    <dgm:pt modelId="{64E15D86-C9E4-4360-B909-B4B7D4266B49}">
      <dgm:prSet phldrT="[Text]" custT="1"/>
      <dgm:spPr/>
      <dgm:t>
        <a:bodyPr/>
        <a:lstStyle/>
        <a:p>
          <a:r>
            <a:rPr lang="hr-HR" sz="2400" b="1" dirty="0" smtClean="0">
              <a:effectLst/>
            </a:rPr>
            <a:t>Organizacije</a:t>
          </a:r>
          <a:endParaRPr lang="hr-HR" sz="2400" b="1" dirty="0">
            <a:effectLst/>
          </a:endParaRPr>
        </a:p>
      </dgm:t>
    </dgm:pt>
    <dgm:pt modelId="{60B6C4C1-6833-4D4F-949A-DEA9A33E19EF}" type="parTrans" cxnId="{49C2DC0C-582F-491D-9D65-BAA201225C83}">
      <dgm:prSet/>
      <dgm:spPr/>
      <dgm:t>
        <a:bodyPr/>
        <a:lstStyle/>
        <a:p>
          <a:endParaRPr lang="hr-HR" sz="2400" b="1">
            <a:effectLst/>
          </a:endParaRPr>
        </a:p>
      </dgm:t>
    </dgm:pt>
    <dgm:pt modelId="{7BD2F1A3-6DC7-4246-9E66-B51341ABD800}" type="sibTrans" cxnId="{49C2DC0C-582F-491D-9D65-BAA201225C83}">
      <dgm:prSet/>
      <dgm:spPr/>
      <dgm:t>
        <a:bodyPr/>
        <a:lstStyle/>
        <a:p>
          <a:endParaRPr lang="hr-HR" sz="2400" b="1">
            <a:effectLst/>
          </a:endParaRPr>
        </a:p>
      </dgm:t>
    </dgm:pt>
    <dgm:pt modelId="{C7A7541D-8CF5-4EB3-B49A-90D292AD5C74}">
      <dgm:prSet phldrT="[Text]" custT="1"/>
      <dgm:spPr/>
      <dgm:t>
        <a:bodyPr/>
        <a:lstStyle/>
        <a:p>
          <a:r>
            <a:rPr lang="hr-HR" sz="2400" b="1" dirty="0" smtClean="0">
              <a:effectLst/>
            </a:rPr>
            <a:t>Ideje</a:t>
          </a:r>
          <a:endParaRPr lang="hr-HR" sz="2400" b="1" dirty="0">
            <a:effectLst/>
          </a:endParaRPr>
        </a:p>
      </dgm:t>
    </dgm:pt>
    <dgm:pt modelId="{7EBE694C-49A4-4D39-B718-5C5221D11FDE}" type="parTrans" cxnId="{884CC84F-EB2C-4072-BBBB-19AA6889D15B}">
      <dgm:prSet/>
      <dgm:spPr/>
      <dgm:t>
        <a:bodyPr/>
        <a:lstStyle/>
        <a:p>
          <a:endParaRPr lang="hr-HR" sz="2400" b="1">
            <a:effectLst/>
          </a:endParaRPr>
        </a:p>
      </dgm:t>
    </dgm:pt>
    <dgm:pt modelId="{32571910-6C63-47BD-963B-B6283699C168}" type="sibTrans" cxnId="{884CC84F-EB2C-4072-BBBB-19AA6889D15B}">
      <dgm:prSet/>
      <dgm:spPr/>
      <dgm:t>
        <a:bodyPr/>
        <a:lstStyle/>
        <a:p>
          <a:endParaRPr lang="hr-HR" sz="2400" b="1">
            <a:effectLst/>
          </a:endParaRPr>
        </a:p>
      </dgm:t>
    </dgm:pt>
    <dgm:pt modelId="{A5A24562-44C7-4D07-B3C7-B0EE8996AA53}" type="pres">
      <dgm:prSet presAssocID="{248221B3-CBFD-4AC7-8904-23EB1D2D7E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C947FE3A-4B8E-466C-9B5D-021C1A1E2BCF}" type="pres">
      <dgm:prSet presAssocID="{6BEB8DE2-936B-4A7D-990C-04DBF8EA3977}" presName="singleCycle" presStyleCnt="0"/>
      <dgm:spPr/>
      <dgm:t>
        <a:bodyPr/>
        <a:lstStyle/>
        <a:p>
          <a:endParaRPr lang="hr-HR"/>
        </a:p>
      </dgm:t>
    </dgm:pt>
    <dgm:pt modelId="{A222180E-CA64-43D1-B98D-A55F65C01DEC}" type="pres">
      <dgm:prSet presAssocID="{6BEB8DE2-936B-4A7D-990C-04DBF8EA3977}" presName="singleCenter" presStyleLbl="node1" presStyleIdx="0" presStyleCnt="7" custScaleX="141676">
        <dgm:presLayoutVars>
          <dgm:chMax val="7"/>
          <dgm:chPref val="7"/>
        </dgm:presLayoutVars>
      </dgm:prSet>
      <dgm:spPr/>
      <dgm:t>
        <a:bodyPr/>
        <a:lstStyle/>
        <a:p>
          <a:endParaRPr lang="hr-HR"/>
        </a:p>
      </dgm:t>
    </dgm:pt>
    <dgm:pt modelId="{B96FA800-6274-476F-9AA2-04231987A0B7}" type="pres">
      <dgm:prSet presAssocID="{14682CFE-FCE9-4A26-84AA-0EA65EF0273C}" presName="Name56" presStyleLbl="parChTrans1D2" presStyleIdx="0" presStyleCnt="6"/>
      <dgm:spPr/>
      <dgm:t>
        <a:bodyPr/>
        <a:lstStyle/>
        <a:p>
          <a:endParaRPr lang="hr-HR"/>
        </a:p>
      </dgm:t>
    </dgm:pt>
    <dgm:pt modelId="{5912330E-A3EA-4E67-BE33-B0D80F4804E2}" type="pres">
      <dgm:prSet presAssocID="{6E065B44-FB91-48B8-B16D-B1F8F31CAACF}" presName="text0" presStyleLbl="node1" presStyleIdx="1" presStyleCnt="7" custScaleX="16482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053856-367C-4B5A-9DBA-84562C4133BA}" type="pres">
      <dgm:prSet presAssocID="{E62CCD67-0E11-4FAC-92FF-8BE4DE767513}" presName="Name56" presStyleLbl="parChTrans1D2" presStyleIdx="1" presStyleCnt="6"/>
      <dgm:spPr/>
      <dgm:t>
        <a:bodyPr/>
        <a:lstStyle/>
        <a:p>
          <a:endParaRPr lang="hr-HR"/>
        </a:p>
      </dgm:t>
    </dgm:pt>
    <dgm:pt modelId="{88BB4588-E110-4A99-A7FC-866316A8E920}" type="pres">
      <dgm:prSet presAssocID="{F84D099B-E790-42BF-A049-09491C6195BA}" presName="text0" presStyleLbl="node1" presStyleIdx="2" presStyleCnt="7" custScaleX="164821" custRadScaleRad="123191" custRadScaleInc="1730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D25CAB-F12C-486A-97AE-CA1F954F08F0}" type="pres">
      <dgm:prSet presAssocID="{EBAA2E3A-1C3B-43A9-8FB4-EEEB54B01BD9}" presName="Name56" presStyleLbl="parChTrans1D2" presStyleIdx="2" presStyleCnt="6"/>
      <dgm:spPr/>
      <dgm:t>
        <a:bodyPr/>
        <a:lstStyle/>
        <a:p>
          <a:endParaRPr lang="hr-HR"/>
        </a:p>
      </dgm:t>
    </dgm:pt>
    <dgm:pt modelId="{05C5537D-7586-44C4-9776-B43AB240B979}" type="pres">
      <dgm:prSet presAssocID="{3661910D-9F35-47A1-A80A-7CA2FDD8A6E0}" presName="text0" presStyleLbl="node1" presStyleIdx="3" presStyleCnt="7" custScaleX="164821" custRadScaleRad="125699" custRadScaleInc="-4518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3B48C9-CC60-43E9-8A98-374D176A0AF2}" type="pres">
      <dgm:prSet presAssocID="{46E6A670-F777-4122-BFCC-E18E4D812DEB}" presName="Name56" presStyleLbl="parChTrans1D2" presStyleIdx="3" presStyleCnt="6"/>
      <dgm:spPr/>
      <dgm:t>
        <a:bodyPr/>
        <a:lstStyle/>
        <a:p>
          <a:endParaRPr lang="hr-HR"/>
        </a:p>
      </dgm:t>
    </dgm:pt>
    <dgm:pt modelId="{159DCF90-7B34-4C19-B6E9-CF5BA36FBD09}" type="pres">
      <dgm:prSet presAssocID="{DC2C2BC8-5364-454A-9F9C-7CD68C75DAC3}" presName="text0" presStyleLbl="node1" presStyleIdx="4" presStyleCnt="7" custScaleX="16482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9CDDF2-1E98-49BC-B990-35F1387652B8}" type="pres">
      <dgm:prSet presAssocID="{60B6C4C1-6833-4D4F-949A-DEA9A33E19EF}" presName="Name56" presStyleLbl="parChTrans1D2" presStyleIdx="4" presStyleCnt="6"/>
      <dgm:spPr/>
      <dgm:t>
        <a:bodyPr/>
        <a:lstStyle/>
        <a:p>
          <a:endParaRPr lang="hr-HR"/>
        </a:p>
      </dgm:t>
    </dgm:pt>
    <dgm:pt modelId="{AE37E13E-B88B-440E-A02B-D19CA2E07A55}" type="pres">
      <dgm:prSet presAssocID="{64E15D86-C9E4-4360-B909-B4B7D4266B49}" presName="text0" presStyleLbl="node1" presStyleIdx="5" presStyleCnt="7" custScaleX="229624" custRadScaleRad="130254" custRadScaleInc="416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6450E5-E0DE-453E-8258-872F4E31C8D9}" type="pres">
      <dgm:prSet presAssocID="{7EBE694C-49A4-4D39-B718-5C5221D11FDE}" presName="Name56" presStyleLbl="parChTrans1D2" presStyleIdx="5" presStyleCnt="6"/>
      <dgm:spPr/>
      <dgm:t>
        <a:bodyPr/>
        <a:lstStyle/>
        <a:p>
          <a:endParaRPr lang="hr-HR"/>
        </a:p>
      </dgm:t>
    </dgm:pt>
    <dgm:pt modelId="{E69841A2-D9C9-4EC1-ADC6-2710E5A2798F}" type="pres">
      <dgm:prSet presAssocID="{C7A7541D-8CF5-4EB3-B49A-90D292AD5C74}" presName="text0" presStyleLbl="node1" presStyleIdx="6" presStyleCnt="7" custScaleX="164821" custRadScaleRad="118446" custRadScaleInc="-2017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1E19B3A-B9BD-4237-B349-4E2B5235CD85}" type="presOf" srcId="{DC2C2BC8-5364-454A-9F9C-7CD68C75DAC3}" destId="{159DCF90-7B34-4C19-B6E9-CF5BA36FBD09}" srcOrd="0" destOrd="0" presId="urn:microsoft.com/office/officeart/2008/layout/RadialCluster"/>
    <dgm:cxn modelId="{B860A256-FB1D-42C5-A9CC-E875B18E8B58}" type="presOf" srcId="{60B6C4C1-6833-4D4F-949A-DEA9A33E19EF}" destId="{839CDDF2-1E98-49BC-B990-35F1387652B8}" srcOrd="0" destOrd="0" presId="urn:microsoft.com/office/officeart/2008/layout/RadialCluster"/>
    <dgm:cxn modelId="{EEB8CF81-7AFF-456A-BC9D-277626683F85}" type="presOf" srcId="{7EBE694C-49A4-4D39-B718-5C5221D11FDE}" destId="{A36450E5-E0DE-453E-8258-872F4E31C8D9}" srcOrd="0" destOrd="0" presId="urn:microsoft.com/office/officeart/2008/layout/RadialCluster"/>
    <dgm:cxn modelId="{64F1A356-46B6-4C07-9F7D-48BB31BB9338}" srcId="{6BEB8DE2-936B-4A7D-990C-04DBF8EA3977}" destId="{F84D099B-E790-42BF-A049-09491C6195BA}" srcOrd="1" destOrd="0" parTransId="{E62CCD67-0E11-4FAC-92FF-8BE4DE767513}" sibTransId="{300C6AAB-309D-4E07-8F6E-2E6FBF2D39EA}"/>
    <dgm:cxn modelId="{13FAFB34-6FA2-4D74-BE40-0FA349352FBD}" type="presOf" srcId="{F84D099B-E790-42BF-A049-09491C6195BA}" destId="{88BB4588-E110-4A99-A7FC-866316A8E920}" srcOrd="0" destOrd="0" presId="urn:microsoft.com/office/officeart/2008/layout/RadialCluster"/>
    <dgm:cxn modelId="{6CA2B64C-7C3E-44CA-AC69-C3B004CE6A7A}" type="presOf" srcId="{6BEB8DE2-936B-4A7D-990C-04DBF8EA3977}" destId="{A222180E-CA64-43D1-B98D-A55F65C01DEC}" srcOrd="0" destOrd="0" presId="urn:microsoft.com/office/officeart/2008/layout/RadialCluster"/>
    <dgm:cxn modelId="{884CC84F-EB2C-4072-BBBB-19AA6889D15B}" srcId="{6BEB8DE2-936B-4A7D-990C-04DBF8EA3977}" destId="{C7A7541D-8CF5-4EB3-B49A-90D292AD5C74}" srcOrd="5" destOrd="0" parTransId="{7EBE694C-49A4-4D39-B718-5C5221D11FDE}" sibTransId="{32571910-6C63-47BD-963B-B6283699C168}"/>
    <dgm:cxn modelId="{0F40FC7E-C38B-4DEE-B1A2-6955708759E7}" type="presOf" srcId="{248221B3-CBFD-4AC7-8904-23EB1D2D7E3D}" destId="{A5A24562-44C7-4D07-B3C7-B0EE8996AA53}" srcOrd="0" destOrd="0" presId="urn:microsoft.com/office/officeart/2008/layout/RadialCluster"/>
    <dgm:cxn modelId="{90F18804-2034-4D64-A901-789516C5F727}" type="presOf" srcId="{14682CFE-FCE9-4A26-84AA-0EA65EF0273C}" destId="{B96FA800-6274-476F-9AA2-04231987A0B7}" srcOrd="0" destOrd="0" presId="urn:microsoft.com/office/officeart/2008/layout/RadialCluster"/>
    <dgm:cxn modelId="{7270F570-324D-4117-8C59-BCEECE94C059}" type="presOf" srcId="{3661910D-9F35-47A1-A80A-7CA2FDD8A6E0}" destId="{05C5537D-7586-44C4-9776-B43AB240B979}" srcOrd="0" destOrd="0" presId="urn:microsoft.com/office/officeart/2008/layout/RadialCluster"/>
    <dgm:cxn modelId="{17E421AE-0897-46B4-844D-9E2F20AE6ACD}" type="presOf" srcId="{64E15D86-C9E4-4360-B909-B4B7D4266B49}" destId="{AE37E13E-B88B-440E-A02B-D19CA2E07A55}" srcOrd="0" destOrd="0" presId="urn:microsoft.com/office/officeart/2008/layout/RadialCluster"/>
    <dgm:cxn modelId="{49C2DC0C-582F-491D-9D65-BAA201225C83}" srcId="{6BEB8DE2-936B-4A7D-990C-04DBF8EA3977}" destId="{64E15D86-C9E4-4360-B909-B4B7D4266B49}" srcOrd="4" destOrd="0" parTransId="{60B6C4C1-6833-4D4F-949A-DEA9A33E19EF}" sibTransId="{7BD2F1A3-6DC7-4246-9E66-B51341ABD800}"/>
    <dgm:cxn modelId="{ECCF6A32-0C5F-4231-89A3-0BF448805C8D}" type="presOf" srcId="{C7A7541D-8CF5-4EB3-B49A-90D292AD5C74}" destId="{E69841A2-D9C9-4EC1-ADC6-2710E5A2798F}" srcOrd="0" destOrd="0" presId="urn:microsoft.com/office/officeart/2008/layout/RadialCluster"/>
    <dgm:cxn modelId="{7042F21A-C62C-4A45-923C-5D77EE94E2BD}" srcId="{6BEB8DE2-936B-4A7D-990C-04DBF8EA3977}" destId="{6E065B44-FB91-48B8-B16D-B1F8F31CAACF}" srcOrd="0" destOrd="0" parTransId="{14682CFE-FCE9-4A26-84AA-0EA65EF0273C}" sibTransId="{C8BBFFB9-7FEC-4F5D-A5FE-623378022EF9}"/>
    <dgm:cxn modelId="{3F8EB9A6-327F-4C21-885C-C04D7CEC9927}" srcId="{6BEB8DE2-936B-4A7D-990C-04DBF8EA3977}" destId="{3661910D-9F35-47A1-A80A-7CA2FDD8A6E0}" srcOrd="2" destOrd="0" parTransId="{EBAA2E3A-1C3B-43A9-8FB4-EEEB54B01BD9}" sibTransId="{63BA4754-ED27-403B-AEF5-FCA3955714A3}"/>
    <dgm:cxn modelId="{9BFA6F44-1329-4428-AA8B-E63653C75FD6}" type="presOf" srcId="{EBAA2E3A-1C3B-43A9-8FB4-EEEB54B01BD9}" destId="{26D25CAB-F12C-486A-97AE-CA1F954F08F0}" srcOrd="0" destOrd="0" presId="urn:microsoft.com/office/officeart/2008/layout/RadialCluster"/>
    <dgm:cxn modelId="{AE3A8251-28F7-40D8-9F3C-BA098B2EF96F}" type="presOf" srcId="{E62CCD67-0E11-4FAC-92FF-8BE4DE767513}" destId="{D6053856-367C-4B5A-9DBA-84562C4133BA}" srcOrd="0" destOrd="0" presId="urn:microsoft.com/office/officeart/2008/layout/RadialCluster"/>
    <dgm:cxn modelId="{5C57D524-FBF4-47D4-99CB-3CC10D369312}" type="presOf" srcId="{46E6A670-F777-4122-BFCC-E18E4D812DEB}" destId="{5D3B48C9-CC60-43E9-8A98-374D176A0AF2}" srcOrd="0" destOrd="0" presId="urn:microsoft.com/office/officeart/2008/layout/RadialCluster"/>
    <dgm:cxn modelId="{9A80D066-E5DE-4488-9719-301CDB0D9E99}" type="presOf" srcId="{6E065B44-FB91-48B8-B16D-B1F8F31CAACF}" destId="{5912330E-A3EA-4E67-BE33-B0D80F4804E2}" srcOrd="0" destOrd="0" presId="urn:microsoft.com/office/officeart/2008/layout/RadialCluster"/>
    <dgm:cxn modelId="{EE0D6346-F348-49DD-A998-2A29BBC6AAE1}" srcId="{248221B3-CBFD-4AC7-8904-23EB1D2D7E3D}" destId="{6BEB8DE2-936B-4A7D-990C-04DBF8EA3977}" srcOrd="0" destOrd="0" parTransId="{05A7B4C1-4433-42D6-9FA2-70AC253034E6}" sibTransId="{5B3AA5E0-9444-4C32-A173-4AE7E6E31AD8}"/>
    <dgm:cxn modelId="{97A2674C-7A1F-446A-84D8-55F04E5AAA86}" srcId="{6BEB8DE2-936B-4A7D-990C-04DBF8EA3977}" destId="{DC2C2BC8-5364-454A-9F9C-7CD68C75DAC3}" srcOrd="3" destOrd="0" parTransId="{46E6A670-F777-4122-BFCC-E18E4D812DEB}" sibTransId="{7959F176-11E2-4B10-9B24-41220ED4CD0D}"/>
    <dgm:cxn modelId="{1DA380A5-A30E-4A2E-A2DE-23722266D8BC}" type="presParOf" srcId="{A5A24562-44C7-4D07-B3C7-B0EE8996AA53}" destId="{C947FE3A-4B8E-466C-9B5D-021C1A1E2BCF}" srcOrd="0" destOrd="0" presId="urn:microsoft.com/office/officeart/2008/layout/RadialCluster"/>
    <dgm:cxn modelId="{2CAE6925-BACC-4AA2-8554-213A62E80ED5}" type="presParOf" srcId="{C947FE3A-4B8E-466C-9B5D-021C1A1E2BCF}" destId="{A222180E-CA64-43D1-B98D-A55F65C01DEC}" srcOrd="0" destOrd="0" presId="urn:microsoft.com/office/officeart/2008/layout/RadialCluster"/>
    <dgm:cxn modelId="{96E8D54E-F5A9-4C3F-81BD-A00A3A5C16F3}" type="presParOf" srcId="{C947FE3A-4B8E-466C-9B5D-021C1A1E2BCF}" destId="{B96FA800-6274-476F-9AA2-04231987A0B7}" srcOrd="1" destOrd="0" presId="urn:microsoft.com/office/officeart/2008/layout/RadialCluster"/>
    <dgm:cxn modelId="{95022035-DEAC-4DC9-AEC7-16C690FDC2BA}" type="presParOf" srcId="{C947FE3A-4B8E-466C-9B5D-021C1A1E2BCF}" destId="{5912330E-A3EA-4E67-BE33-B0D80F4804E2}" srcOrd="2" destOrd="0" presId="urn:microsoft.com/office/officeart/2008/layout/RadialCluster"/>
    <dgm:cxn modelId="{00CCD7B6-7E5B-4BDD-9849-E40519A2A1EE}" type="presParOf" srcId="{C947FE3A-4B8E-466C-9B5D-021C1A1E2BCF}" destId="{D6053856-367C-4B5A-9DBA-84562C4133BA}" srcOrd="3" destOrd="0" presId="urn:microsoft.com/office/officeart/2008/layout/RadialCluster"/>
    <dgm:cxn modelId="{568CCC64-7A93-458F-88F8-CE61F5A37F33}" type="presParOf" srcId="{C947FE3A-4B8E-466C-9B5D-021C1A1E2BCF}" destId="{88BB4588-E110-4A99-A7FC-866316A8E920}" srcOrd="4" destOrd="0" presId="urn:microsoft.com/office/officeart/2008/layout/RadialCluster"/>
    <dgm:cxn modelId="{6AF9B81A-B3E4-4392-8607-BE497D7E6A58}" type="presParOf" srcId="{C947FE3A-4B8E-466C-9B5D-021C1A1E2BCF}" destId="{26D25CAB-F12C-486A-97AE-CA1F954F08F0}" srcOrd="5" destOrd="0" presId="urn:microsoft.com/office/officeart/2008/layout/RadialCluster"/>
    <dgm:cxn modelId="{51ED9FA9-507B-43CA-A2EF-CA28A2D0A9FD}" type="presParOf" srcId="{C947FE3A-4B8E-466C-9B5D-021C1A1E2BCF}" destId="{05C5537D-7586-44C4-9776-B43AB240B979}" srcOrd="6" destOrd="0" presId="urn:microsoft.com/office/officeart/2008/layout/RadialCluster"/>
    <dgm:cxn modelId="{30A90AC7-4BCD-4517-8618-CDD69123CA07}" type="presParOf" srcId="{C947FE3A-4B8E-466C-9B5D-021C1A1E2BCF}" destId="{5D3B48C9-CC60-43E9-8A98-374D176A0AF2}" srcOrd="7" destOrd="0" presId="urn:microsoft.com/office/officeart/2008/layout/RadialCluster"/>
    <dgm:cxn modelId="{B7E4CBF7-ABCF-4E88-9C92-E9EEEB14B3D2}" type="presParOf" srcId="{C947FE3A-4B8E-466C-9B5D-021C1A1E2BCF}" destId="{159DCF90-7B34-4C19-B6E9-CF5BA36FBD09}" srcOrd="8" destOrd="0" presId="urn:microsoft.com/office/officeart/2008/layout/RadialCluster"/>
    <dgm:cxn modelId="{FCFD0B9A-4A74-4356-972E-E8AA170F5F09}" type="presParOf" srcId="{C947FE3A-4B8E-466C-9B5D-021C1A1E2BCF}" destId="{839CDDF2-1E98-49BC-B990-35F1387652B8}" srcOrd="9" destOrd="0" presId="urn:microsoft.com/office/officeart/2008/layout/RadialCluster"/>
    <dgm:cxn modelId="{B6C6C67D-5D64-4C58-941C-C4748089B12F}" type="presParOf" srcId="{C947FE3A-4B8E-466C-9B5D-021C1A1E2BCF}" destId="{AE37E13E-B88B-440E-A02B-D19CA2E07A55}" srcOrd="10" destOrd="0" presId="urn:microsoft.com/office/officeart/2008/layout/RadialCluster"/>
    <dgm:cxn modelId="{0649D9B3-E905-45B3-B8A5-081193229A22}" type="presParOf" srcId="{C947FE3A-4B8E-466C-9B5D-021C1A1E2BCF}" destId="{A36450E5-E0DE-453E-8258-872F4E31C8D9}" srcOrd="11" destOrd="0" presId="urn:microsoft.com/office/officeart/2008/layout/RadialCluster"/>
    <dgm:cxn modelId="{BDDD4198-C2FD-4008-84C9-DC2968DCFD1A}" type="presParOf" srcId="{C947FE3A-4B8E-466C-9B5D-021C1A1E2BCF}" destId="{E69841A2-D9C9-4EC1-ADC6-2710E5A2798F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203A94-2E50-4613-8455-A312808BAB04}" type="doc">
      <dgm:prSet loTypeId="urn:microsoft.com/office/officeart/2005/8/layout/target1" loCatId="relationship" qsTypeId="urn:microsoft.com/office/officeart/2005/8/quickstyle/simple3" qsCatId="simple" csTypeId="urn:microsoft.com/office/officeart/2005/8/colors/accent1_1" csCatId="accent1" phldr="1"/>
      <dgm:spPr/>
    </dgm:pt>
    <dgm:pt modelId="{CDCDDA1D-94EF-40E7-A07B-3C6936FD55D0}">
      <dgm:prSet phldrT="[Text]"/>
      <dgm:spPr/>
      <dgm:t>
        <a:bodyPr/>
        <a:lstStyle/>
        <a:p>
          <a:r>
            <a:rPr lang="hr-HR" dirty="0" smtClean="0"/>
            <a:t>OSNOVNI PROIZVOD</a:t>
          </a:r>
          <a:endParaRPr lang="hr-HR" dirty="0"/>
        </a:p>
      </dgm:t>
    </dgm:pt>
    <dgm:pt modelId="{2049F6FB-035D-4155-9024-DEA29669FF67}" type="parTrans" cxnId="{C3AEFF4F-FCCD-4E7B-9D14-B4B7685B56F5}">
      <dgm:prSet/>
      <dgm:spPr/>
      <dgm:t>
        <a:bodyPr/>
        <a:lstStyle/>
        <a:p>
          <a:endParaRPr lang="hr-HR"/>
        </a:p>
      </dgm:t>
    </dgm:pt>
    <dgm:pt modelId="{35AD638B-2763-4E8A-AAB3-A1CA2554B6EC}" type="sibTrans" cxnId="{C3AEFF4F-FCCD-4E7B-9D14-B4B7685B56F5}">
      <dgm:prSet/>
      <dgm:spPr/>
      <dgm:t>
        <a:bodyPr/>
        <a:lstStyle/>
        <a:p>
          <a:endParaRPr lang="hr-HR"/>
        </a:p>
      </dgm:t>
    </dgm:pt>
    <dgm:pt modelId="{1C83DC12-5897-4390-A53B-85122F99CF6C}">
      <dgm:prSet phldrT="[Text]"/>
      <dgm:spPr/>
      <dgm:t>
        <a:bodyPr/>
        <a:lstStyle/>
        <a:p>
          <a:r>
            <a:rPr lang="hr-HR" dirty="0" smtClean="0"/>
            <a:t>OČEKIVANI PROIZVOD</a:t>
          </a:r>
          <a:endParaRPr lang="hr-HR" dirty="0"/>
        </a:p>
      </dgm:t>
    </dgm:pt>
    <dgm:pt modelId="{EC9601AB-FA35-4269-9D9F-5E8E7183234A}" type="parTrans" cxnId="{947C8CAB-6491-489F-974E-AD6697CFA036}">
      <dgm:prSet/>
      <dgm:spPr/>
      <dgm:t>
        <a:bodyPr/>
        <a:lstStyle/>
        <a:p>
          <a:endParaRPr lang="hr-HR"/>
        </a:p>
      </dgm:t>
    </dgm:pt>
    <dgm:pt modelId="{25CD0D66-09F0-4704-8985-54A0158749E2}" type="sibTrans" cxnId="{947C8CAB-6491-489F-974E-AD6697CFA036}">
      <dgm:prSet/>
      <dgm:spPr/>
      <dgm:t>
        <a:bodyPr/>
        <a:lstStyle/>
        <a:p>
          <a:endParaRPr lang="hr-HR"/>
        </a:p>
      </dgm:t>
    </dgm:pt>
    <dgm:pt modelId="{46512B1E-D652-4E95-8377-5063DCABB85E}">
      <dgm:prSet phldrT="[Text]"/>
      <dgm:spPr/>
      <dgm:t>
        <a:bodyPr/>
        <a:lstStyle/>
        <a:p>
          <a:r>
            <a:rPr lang="hr-HR" dirty="0" smtClean="0"/>
            <a:t>PROŠIRENI PROIZVOD</a:t>
          </a:r>
          <a:endParaRPr lang="hr-HR" dirty="0"/>
        </a:p>
      </dgm:t>
    </dgm:pt>
    <dgm:pt modelId="{E4466D13-8C9C-4655-8EAD-1F584018BBFA}" type="parTrans" cxnId="{898C8A57-1738-47ED-A7D3-8434943DFB13}">
      <dgm:prSet/>
      <dgm:spPr/>
      <dgm:t>
        <a:bodyPr/>
        <a:lstStyle/>
        <a:p>
          <a:endParaRPr lang="hr-HR"/>
        </a:p>
      </dgm:t>
    </dgm:pt>
    <dgm:pt modelId="{E6E2F793-22E2-4D8E-833A-F05820D991EB}" type="sibTrans" cxnId="{898C8A57-1738-47ED-A7D3-8434943DFB13}">
      <dgm:prSet/>
      <dgm:spPr/>
      <dgm:t>
        <a:bodyPr/>
        <a:lstStyle/>
        <a:p>
          <a:endParaRPr lang="hr-HR"/>
        </a:p>
      </dgm:t>
    </dgm:pt>
    <dgm:pt modelId="{2269047D-7371-466F-9E71-777070A65CE3}" type="pres">
      <dgm:prSet presAssocID="{E5203A94-2E50-4613-8455-A312808BAB04}" presName="composite" presStyleCnt="0">
        <dgm:presLayoutVars>
          <dgm:chMax val="5"/>
          <dgm:dir/>
          <dgm:resizeHandles val="exact"/>
        </dgm:presLayoutVars>
      </dgm:prSet>
      <dgm:spPr/>
    </dgm:pt>
    <dgm:pt modelId="{914E2879-9563-4B65-A747-A82ECC2A4AAA}" type="pres">
      <dgm:prSet presAssocID="{CDCDDA1D-94EF-40E7-A07B-3C6936FD55D0}" presName="circle1" presStyleLbl="lnNode1" presStyleIdx="0" presStyleCnt="3"/>
      <dgm:spPr/>
    </dgm:pt>
    <dgm:pt modelId="{8CB45B24-947E-45F7-9A98-648BF042D2CF}" type="pres">
      <dgm:prSet presAssocID="{CDCDDA1D-94EF-40E7-A07B-3C6936FD55D0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D9610F-8F5D-4C6A-A57E-BB7214683A76}" type="pres">
      <dgm:prSet presAssocID="{CDCDDA1D-94EF-40E7-A07B-3C6936FD55D0}" presName="line1" presStyleLbl="callout" presStyleIdx="0" presStyleCnt="6"/>
      <dgm:spPr/>
    </dgm:pt>
    <dgm:pt modelId="{F323B97A-641B-4406-B583-C7E969352F93}" type="pres">
      <dgm:prSet presAssocID="{CDCDDA1D-94EF-40E7-A07B-3C6936FD55D0}" presName="d1" presStyleLbl="callout" presStyleIdx="1" presStyleCnt="6"/>
      <dgm:spPr/>
    </dgm:pt>
    <dgm:pt modelId="{80EC6E68-EC73-445D-9BA6-482F835AC903}" type="pres">
      <dgm:prSet presAssocID="{1C83DC12-5897-4390-A53B-85122F99CF6C}" presName="circle2" presStyleLbl="lnNode1" presStyleIdx="1" presStyleCnt="3"/>
      <dgm:spPr/>
    </dgm:pt>
    <dgm:pt modelId="{BA41A55A-A140-48B2-B245-96F57548FC4E}" type="pres">
      <dgm:prSet presAssocID="{1C83DC12-5897-4390-A53B-85122F99CF6C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25BD8A-C0B3-4E4F-8645-14C1616909C5}" type="pres">
      <dgm:prSet presAssocID="{1C83DC12-5897-4390-A53B-85122F99CF6C}" presName="line2" presStyleLbl="callout" presStyleIdx="2" presStyleCnt="6"/>
      <dgm:spPr/>
    </dgm:pt>
    <dgm:pt modelId="{FA52ED7E-BB4C-4A07-BC26-6D7C3D66D780}" type="pres">
      <dgm:prSet presAssocID="{1C83DC12-5897-4390-A53B-85122F99CF6C}" presName="d2" presStyleLbl="callout" presStyleIdx="3" presStyleCnt="6"/>
      <dgm:spPr/>
    </dgm:pt>
    <dgm:pt modelId="{D1EC75E2-9FB2-41F6-AA0E-80ED6095D1D0}" type="pres">
      <dgm:prSet presAssocID="{46512B1E-D652-4E95-8377-5063DCABB85E}" presName="circle3" presStyleLbl="lnNode1" presStyleIdx="2" presStyleCnt="3"/>
      <dgm:spPr/>
    </dgm:pt>
    <dgm:pt modelId="{8D3568F5-D9CB-4AF2-B11B-A19E53A1EA4F}" type="pres">
      <dgm:prSet presAssocID="{46512B1E-D652-4E95-8377-5063DCABB85E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099053-B2CB-48FC-8698-3BE2BF34A6BA}" type="pres">
      <dgm:prSet presAssocID="{46512B1E-D652-4E95-8377-5063DCABB85E}" presName="line3" presStyleLbl="callout" presStyleIdx="4" presStyleCnt="6"/>
      <dgm:spPr/>
    </dgm:pt>
    <dgm:pt modelId="{29A9AE71-DD1C-4CC5-800F-14A61014D142}" type="pres">
      <dgm:prSet presAssocID="{46512B1E-D652-4E95-8377-5063DCABB85E}" presName="d3" presStyleLbl="callout" presStyleIdx="5" presStyleCnt="6"/>
      <dgm:spPr/>
    </dgm:pt>
  </dgm:ptLst>
  <dgm:cxnLst>
    <dgm:cxn modelId="{898C8A57-1738-47ED-A7D3-8434943DFB13}" srcId="{E5203A94-2E50-4613-8455-A312808BAB04}" destId="{46512B1E-D652-4E95-8377-5063DCABB85E}" srcOrd="2" destOrd="0" parTransId="{E4466D13-8C9C-4655-8EAD-1F584018BBFA}" sibTransId="{E6E2F793-22E2-4D8E-833A-F05820D991EB}"/>
    <dgm:cxn modelId="{947C8CAB-6491-489F-974E-AD6697CFA036}" srcId="{E5203A94-2E50-4613-8455-A312808BAB04}" destId="{1C83DC12-5897-4390-A53B-85122F99CF6C}" srcOrd="1" destOrd="0" parTransId="{EC9601AB-FA35-4269-9D9F-5E8E7183234A}" sibTransId="{25CD0D66-09F0-4704-8985-54A0158749E2}"/>
    <dgm:cxn modelId="{2D3FF9F2-E025-4A7A-AEE9-C759C6022E77}" type="presOf" srcId="{E5203A94-2E50-4613-8455-A312808BAB04}" destId="{2269047D-7371-466F-9E71-777070A65CE3}" srcOrd="0" destOrd="0" presId="urn:microsoft.com/office/officeart/2005/8/layout/target1"/>
    <dgm:cxn modelId="{CAF40DE4-5A4F-498C-BFCA-0F847EDDD5AE}" type="presOf" srcId="{1C83DC12-5897-4390-A53B-85122F99CF6C}" destId="{BA41A55A-A140-48B2-B245-96F57548FC4E}" srcOrd="0" destOrd="0" presId="urn:microsoft.com/office/officeart/2005/8/layout/target1"/>
    <dgm:cxn modelId="{C3AEFF4F-FCCD-4E7B-9D14-B4B7685B56F5}" srcId="{E5203A94-2E50-4613-8455-A312808BAB04}" destId="{CDCDDA1D-94EF-40E7-A07B-3C6936FD55D0}" srcOrd="0" destOrd="0" parTransId="{2049F6FB-035D-4155-9024-DEA29669FF67}" sibTransId="{35AD638B-2763-4E8A-AAB3-A1CA2554B6EC}"/>
    <dgm:cxn modelId="{5BE26D7C-92D2-4322-8DDC-6AF0A5C62E62}" type="presOf" srcId="{CDCDDA1D-94EF-40E7-A07B-3C6936FD55D0}" destId="{8CB45B24-947E-45F7-9A98-648BF042D2CF}" srcOrd="0" destOrd="0" presId="urn:microsoft.com/office/officeart/2005/8/layout/target1"/>
    <dgm:cxn modelId="{BF056951-2ED5-4B0D-A62C-9E733DF2637F}" type="presOf" srcId="{46512B1E-D652-4E95-8377-5063DCABB85E}" destId="{8D3568F5-D9CB-4AF2-B11B-A19E53A1EA4F}" srcOrd="0" destOrd="0" presId="urn:microsoft.com/office/officeart/2005/8/layout/target1"/>
    <dgm:cxn modelId="{E415A377-32C4-4DCA-BDBE-90EA3AFDCB36}" type="presParOf" srcId="{2269047D-7371-466F-9E71-777070A65CE3}" destId="{914E2879-9563-4B65-A747-A82ECC2A4AAA}" srcOrd="0" destOrd="0" presId="urn:microsoft.com/office/officeart/2005/8/layout/target1"/>
    <dgm:cxn modelId="{41A4B39C-23D9-4058-88A2-8B25F9171887}" type="presParOf" srcId="{2269047D-7371-466F-9E71-777070A65CE3}" destId="{8CB45B24-947E-45F7-9A98-648BF042D2CF}" srcOrd="1" destOrd="0" presId="urn:microsoft.com/office/officeart/2005/8/layout/target1"/>
    <dgm:cxn modelId="{EAD3B98C-CDDD-428F-9F99-C4FA18DD819B}" type="presParOf" srcId="{2269047D-7371-466F-9E71-777070A65CE3}" destId="{CDD9610F-8F5D-4C6A-A57E-BB7214683A76}" srcOrd="2" destOrd="0" presId="urn:microsoft.com/office/officeart/2005/8/layout/target1"/>
    <dgm:cxn modelId="{77120F9F-C9AF-46BF-A738-365219B7DAA1}" type="presParOf" srcId="{2269047D-7371-466F-9E71-777070A65CE3}" destId="{F323B97A-641B-4406-B583-C7E969352F93}" srcOrd="3" destOrd="0" presId="urn:microsoft.com/office/officeart/2005/8/layout/target1"/>
    <dgm:cxn modelId="{52F2CF80-C130-483E-AA15-ED6FB151C2D9}" type="presParOf" srcId="{2269047D-7371-466F-9E71-777070A65CE3}" destId="{80EC6E68-EC73-445D-9BA6-482F835AC903}" srcOrd="4" destOrd="0" presId="urn:microsoft.com/office/officeart/2005/8/layout/target1"/>
    <dgm:cxn modelId="{551D0DD7-3E11-43FF-A12E-308C3D32E104}" type="presParOf" srcId="{2269047D-7371-466F-9E71-777070A65CE3}" destId="{BA41A55A-A140-48B2-B245-96F57548FC4E}" srcOrd="5" destOrd="0" presId="urn:microsoft.com/office/officeart/2005/8/layout/target1"/>
    <dgm:cxn modelId="{719B567A-A365-4AD0-9AA9-D1753CA00A61}" type="presParOf" srcId="{2269047D-7371-466F-9E71-777070A65CE3}" destId="{8725BD8A-C0B3-4E4F-8645-14C1616909C5}" srcOrd="6" destOrd="0" presId="urn:microsoft.com/office/officeart/2005/8/layout/target1"/>
    <dgm:cxn modelId="{3A6B29B1-4BA3-4D7E-A319-24BCD254EFC5}" type="presParOf" srcId="{2269047D-7371-466F-9E71-777070A65CE3}" destId="{FA52ED7E-BB4C-4A07-BC26-6D7C3D66D780}" srcOrd="7" destOrd="0" presId="urn:microsoft.com/office/officeart/2005/8/layout/target1"/>
    <dgm:cxn modelId="{E1FBA169-359C-4D07-AF75-0CA44BA3092D}" type="presParOf" srcId="{2269047D-7371-466F-9E71-777070A65CE3}" destId="{D1EC75E2-9FB2-41F6-AA0E-80ED6095D1D0}" srcOrd="8" destOrd="0" presId="urn:microsoft.com/office/officeart/2005/8/layout/target1"/>
    <dgm:cxn modelId="{B96D4707-1F21-47E4-8A63-0EA625764AC6}" type="presParOf" srcId="{2269047D-7371-466F-9E71-777070A65CE3}" destId="{8D3568F5-D9CB-4AF2-B11B-A19E53A1EA4F}" srcOrd="9" destOrd="0" presId="urn:microsoft.com/office/officeart/2005/8/layout/target1"/>
    <dgm:cxn modelId="{E3018AF4-857A-497F-92C0-B3F645115868}" type="presParOf" srcId="{2269047D-7371-466F-9E71-777070A65CE3}" destId="{FE099053-B2CB-48FC-8698-3BE2BF34A6BA}" srcOrd="10" destOrd="0" presId="urn:microsoft.com/office/officeart/2005/8/layout/target1"/>
    <dgm:cxn modelId="{1779EED3-2248-4EA8-8AFA-34CC423629EF}" type="presParOf" srcId="{2269047D-7371-466F-9E71-777070A65CE3}" destId="{29A9AE71-DD1C-4CC5-800F-14A61014D14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F6E1E5-65A4-4F4D-B3E6-91CAF574FF94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A4196757-38B8-40B4-BD44-6D0C95D86D0C}">
      <dgm:prSet phldrT="[Text]"/>
      <dgm:spPr/>
      <dgm:t>
        <a:bodyPr/>
        <a:lstStyle/>
        <a:p>
          <a:r>
            <a:rPr lang="hr-HR" dirty="0" smtClean="0"/>
            <a:t>NEOPIPLJIVOST</a:t>
          </a:r>
          <a:endParaRPr lang="hr-HR" dirty="0"/>
        </a:p>
      </dgm:t>
    </dgm:pt>
    <dgm:pt modelId="{D91A6CA2-82C9-4D65-9D20-2CE2E211D01C}" type="parTrans" cxnId="{1E79F5EF-7A67-4F26-AC1F-CEFA4D336CEF}">
      <dgm:prSet/>
      <dgm:spPr/>
      <dgm:t>
        <a:bodyPr/>
        <a:lstStyle/>
        <a:p>
          <a:endParaRPr lang="hr-HR"/>
        </a:p>
      </dgm:t>
    </dgm:pt>
    <dgm:pt modelId="{4E0A5F69-82FA-4A56-8380-8AB67EE71937}" type="sibTrans" cxnId="{1E79F5EF-7A67-4F26-AC1F-CEFA4D336CEF}">
      <dgm:prSet/>
      <dgm:spPr/>
      <dgm:t>
        <a:bodyPr/>
        <a:lstStyle/>
        <a:p>
          <a:endParaRPr lang="hr-HR"/>
        </a:p>
      </dgm:t>
    </dgm:pt>
    <dgm:pt modelId="{98A06A24-CDFD-4535-89FB-884DC606E12F}">
      <dgm:prSet phldrT="[Text]"/>
      <dgm:spPr/>
      <dgm:t>
        <a:bodyPr/>
        <a:lstStyle/>
        <a:p>
          <a:r>
            <a:rPr lang="hr-HR" dirty="0" smtClean="0"/>
            <a:t>Usluge se ne mogu lako izložiti, vidjeti, okusiti, opipati i sl. prije nego se kupe. </a:t>
          </a:r>
          <a:endParaRPr lang="hr-HR" dirty="0"/>
        </a:p>
      </dgm:t>
    </dgm:pt>
    <dgm:pt modelId="{9D9AE64F-9B22-40A2-B20B-7F168C7C96C0}" type="parTrans" cxnId="{3E8C3296-B5E4-4D60-A9BF-84670E86077E}">
      <dgm:prSet/>
      <dgm:spPr/>
      <dgm:t>
        <a:bodyPr/>
        <a:lstStyle/>
        <a:p>
          <a:endParaRPr lang="hr-HR"/>
        </a:p>
      </dgm:t>
    </dgm:pt>
    <dgm:pt modelId="{083E01B8-933D-4F14-B128-2CDBE7465203}" type="sibTrans" cxnId="{3E8C3296-B5E4-4D60-A9BF-84670E86077E}">
      <dgm:prSet/>
      <dgm:spPr/>
      <dgm:t>
        <a:bodyPr/>
        <a:lstStyle/>
        <a:p>
          <a:endParaRPr lang="hr-HR"/>
        </a:p>
      </dgm:t>
    </dgm:pt>
    <dgm:pt modelId="{BFCFBE43-E40B-4C0C-8980-AD17BE6A3A3D}">
      <dgm:prSet phldrT="[Text]"/>
      <dgm:spPr/>
      <dgm:t>
        <a:bodyPr/>
        <a:lstStyle/>
        <a:p>
          <a:r>
            <a:rPr lang="hr-HR" dirty="0" smtClean="0"/>
            <a:t>NEDJELJIVOST</a:t>
          </a:r>
          <a:endParaRPr lang="hr-HR" dirty="0"/>
        </a:p>
      </dgm:t>
    </dgm:pt>
    <dgm:pt modelId="{7E73FBB8-D344-44DF-8549-16768D917287}" type="parTrans" cxnId="{53BD8FA2-86C9-423B-9D73-53033E09F34B}">
      <dgm:prSet/>
      <dgm:spPr/>
      <dgm:t>
        <a:bodyPr/>
        <a:lstStyle/>
        <a:p>
          <a:endParaRPr lang="hr-HR"/>
        </a:p>
      </dgm:t>
    </dgm:pt>
    <dgm:pt modelId="{030061A0-FB7A-4751-BF6A-0F75F146B2FB}" type="sibTrans" cxnId="{53BD8FA2-86C9-423B-9D73-53033E09F34B}">
      <dgm:prSet/>
      <dgm:spPr/>
      <dgm:t>
        <a:bodyPr/>
        <a:lstStyle/>
        <a:p>
          <a:endParaRPr lang="hr-HR"/>
        </a:p>
      </dgm:t>
    </dgm:pt>
    <dgm:pt modelId="{C595A229-A7E9-4E5D-A665-20DCAA59DEF8}">
      <dgm:prSet phldrT="[Text]"/>
      <dgm:spPr/>
      <dgm:t>
        <a:bodyPr/>
        <a:lstStyle/>
        <a:p>
          <a:r>
            <a:rPr lang="hr-HR" dirty="0" smtClean="0"/>
            <a:t>Usluge se ne mogu odijeliti od svoga pružatelja, bez obzira tko je to.</a:t>
          </a:r>
          <a:endParaRPr lang="hr-HR" dirty="0"/>
        </a:p>
      </dgm:t>
    </dgm:pt>
    <dgm:pt modelId="{C95247B5-E363-4AD1-8A85-8025EA8921C7}" type="parTrans" cxnId="{601D39E0-252C-4DA6-8305-62DA287F590D}">
      <dgm:prSet/>
      <dgm:spPr/>
      <dgm:t>
        <a:bodyPr/>
        <a:lstStyle/>
        <a:p>
          <a:endParaRPr lang="hr-HR"/>
        </a:p>
      </dgm:t>
    </dgm:pt>
    <dgm:pt modelId="{50CA6966-CFD8-4341-A589-66D420C3897C}" type="sibTrans" cxnId="{601D39E0-252C-4DA6-8305-62DA287F590D}">
      <dgm:prSet/>
      <dgm:spPr/>
      <dgm:t>
        <a:bodyPr/>
        <a:lstStyle/>
        <a:p>
          <a:endParaRPr lang="hr-HR"/>
        </a:p>
      </dgm:t>
    </dgm:pt>
    <dgm:pt modelId="{F3EA4B8F-12C7-49A0-B105-2F2B7717A05F}">
      <dgm:prSet phldrT="[Text]"/>
      <dgm:spPr/>
      <dgm:t>
        <a:bodyPr/>
        <a:lstStyle/>
        <a:p>
          <a:r>
            <a:rPr lang="hr-HR" dirty="0" smtClean="0"/>
            <a:t>PROMJENJIVOST</a:t>
          </a:r>
          <a:endParaRPr lang="hr-HR" dirty="0"/>
        </a:p>
      </dgm:t>
    </dgm:pt>
    <dgm:pt modelId="{2D7A70F9-6C25-43E9-864F-FD1F66AC828C}" type="parTrans" cxnId="{77D97319-93B4-4FCC-A6E6-1A73D8E47068}">
      <dgm:prSet/>
      <dgm:spPr/>
      <dgm:t>
        <a:bodyPr/>
        <a:lstStyle/>
        <a:p>
          <a:endParaRPr lang="hr-HR"/>
        </a:p>
      </dgm:t>
    </dgm:pt>
    <dgm:pt modelId="{CEC1309E-CCB1-448F-8C92-B966B31DA469}" type="sibTrans" cxnId="{77D97319-93B4-4FCC-A6E6-1A73D8E47068}">
      <dgm:prSet/>
      <dgm:spPr/>
      <dgm:t>
        <a:bodyPr/>
        <a:lstStyle/>
        <a:p>
          <a:endParaRPr lang="hr-HR"/>
        </a:p>
      </dgm:t>
    </dgm:pt>
    <dgm:pt modelId="{5473F139-D67F-44A7-B3D1-22551B0178C2}">
      <dgm:prSet phldrT="[Text]"/>
      <dgm:spPr/>
      <dgm:t>
        <a:bodyPr/>
        <a:lstStyle/>
        <a:p>
          <a:r>
            <a:rPr lang="hr-HR" dirty="0" smtClean="0"/>
            <a:t>PROLAZNOST</a:t>
          </a:r>
          <a:endParaRPr lang="hr-HR" dirty="0"/>
        </a:p>
      </dgm:t>
    </dgm:pt>
    <dgm:pt modelId="{DE9F33A2-56B4-4249-BF1D-DDEF2E0F674E}" type="parTrans" cxnId="{343B471B-F00E-41D9-9811-4037B8A3FCED}">
      <dgm:prSet/>
      <dgm:spPr/>
      <dgm:t>
        <a:bodyPr/>
        <a:lstStyle/>
        <a:p>
          <a:endParaRPr lang="hr-HR"/>
        </a:p>
      </dgm:t>
    </dgm:pt>
    <dgm:pt modelId="{FF453691-ED4A-4170-9532-6204DD0FF70D}" type="sibTrans" cxnId="{343B471B-F00E-41D9-9811-4037B8A3FCED}">
      <dgm:prSet/>
      <dgm:spPr/>
      <dgm:t>
        <a:bodyPr/>
        <a:lstStyle/>
        <a:p>
          <a:endParaRPr lang="hr-HR"/>
        </a:p>
      </dgm:t>
    </dgm:pt>
    <dgm:pt modelId="{020B943A-D675-4A2F-A041-A588DB6872BE}">
      <dgm:prSet phldrT="[Text]"/>
      <dgm:spPr/>
      <dgm:t>
        <a:bodyPr/>
        <a:lstStyle/>
        <a:p>
          <a:r>
            <a:rPr lang="hr-HR" dirty="0" smtClean="0"/>
            <a:t>Kvaliteta usluga ovisi o tome tko ju pruža, kada ju pruža, na kojem mjestu i na koji način – teško se kontrolira kvaliteta.</a:t>
          </a:r>
          <a:endParaRPr lang="hr-HR" dirty="0"/>
        </a:p>
      </dgm:t>
    </dgm:pt>
    <dgm:pt modelId="{70F21923-D18B-439E-BCEF-60AB83065217}" type="parTrans" cxnId="{DEE4ED02-7A8B-4494-ADF6-1EA94206F883}">
      <dgm:prSet/>
      <dgm:spPr/>
      <dgm:t>
        <a:bodyPr/>
        <a:lstStyle/>
        <a:p>
          <a:endParaRPr lang="hr-HR"/>
        </a:p>
      </dgm:t>
    </dgm:pt>
    <dgm:pt modelId="{FD28587B-04B0-4D12-8E6C-5E66B44100AB}" type="sibTrans" cxnId="{DEE4ED02-7A8B-4494-ADF6-1EA94206F883}">
      <dgm:prSet/>
      <dgm:spPr/>
      <dgm:t>
        <a:bodyPr/>
        <a:lstStyle/>
        <a:p>
          <a:endParaRPr lang="hr-HR"/>
        </a:p>
      </dgm:t>
    </dgm:pt>
    <dgm:pt modelId="{DE6A4231-F3AC-421D-B4C3-A64E41FBE821}">
      <dgm:prSet phldrT="[Text]"/>
      <dgm:spPr/>
      <dgm:t>
        <a:bodyPr/>
        <a:lstStyle/>
        <a:p>
          <a:r>
            <a:rPr lang="hr-HR" dirty="0" smtClean="0"/>
            <a:t>NEPOSTOJANJE VLASNIŠTVA</a:t>
          </a:r>
          <a:endParaRPr lang="hr-HR" dirty="0"/>
        </a:p>
      </dgm:t>
    </dgm:pt>
    <dgm:pt modelId="{5BEE6860-3973-447C-A92A-6B31A05D13A8}" type="parTrans" cxnId="{BD3BB728-14AC-43D4-969E-C089CAFFB06A}">
      <dgm:prSet/>
      <dgm:spPr/>
      <dgm:t>
        <a:bodyPr/>
        <a:lstStyle/>
        <a:p>
          <a:endParaRPr lang="hr-HR"/>
        </a:p>
      </dgm:t>
    </dgm:pt>
    <dgm:pt modelId="{1003D665-E241-4CA8-9089-3424BAA16FB9}" type="sibTrans" cxnId="{BD3BB728-14AC-43D4-969E-C089CAFFB06A}">
      <dgm:prSet/>
      <dgm:spPr/>
      <dgm:t>
        <a:bodyPr/>
        <a:lstStyle/>
        <a:p>
          <a:endParaRPr lang="hr-HR"/>
        </a:p>
      </dgm:t>
    </dgm:pt>
    <dgm:pt modelId="{7A1BBC1E-0787-448C-888D-AA09B1130540}">
      <dgm:prSet phldrT="[Text]"/>
      <dgm:spPr/>
      <dgm:t>
        <a:bodyPr/>
        <a:lstStyle/>
        <a:p>
          <a:r>
            <a:rPr lang="hr-HR" dirty="0" smtClean="0"/>
            <a:t>Usluge se ne mogu skladištiti za kasniju uporabu.</a:t>
          </a:r>
          <a:endParaRPr lang="hr-HR" dirty="0"/>
        </a:p>
      </dgm:t>
    </dgm:pt>
    <dgm:pt modelId="{18B84928-09C8-4D32-8B1B-8D4009EBC35A}" type="parTrans" cxnId="{D95F0A23-4F3C-4B7D-8FD4-FE4FFB152BB2}">
      <dgm:prSet/>
      <dgm:spPr/>
      <dgm:t>
        <a:bodyPr/>
        <a:lstStyle/>
        <a:p>
          <a:endParaRPr lang="hr-HR"/>
        </a:p>
      </dgm:t>
    </dgm:pt>
    <dgm:pt modelId="{2228491E-3E04-4327-A3F3-26F21F6B7FD0}" type="sibTrans" cxnId="{D95F0A23-4F3C-4B7D-8FD4-FE4FFB152BB2}">
      <dgm:prSet/>
      <dgm:spPr/>
      <dgm:t>
        <a:bodyPr/>
        <a:lstStyle/>
        <a:p>
          <a:endParaRPr lang="hr-HR"/>
        </a:p>
      </dgm:t>
    </dgm:pt>
    <dgm:pt modelId="{9DD9A430-7ABC-47D7-9DC9-82F7AF97E755}">
      <dgm:prSet phldrT="[Text]"/>
      <dgm:spPr/>
      <dgm:t>
        <a:bodyPr/>
        <a:lstStyle/>
        <a:p>
          <a:r>
            <a:rPr lang="hr-HR" dirty="0" smtClean="0"/>
            <a:t>Kupac usluge često ima pristup na ograničeno vrijeme, te je najčešće ne može prodati onda kada ju više ne želi posjedovati. </a:t>
          </a:r>
          <a:endParaRPr lang="hr-HR" dirty="0"/>
        </a:p>
      </dgm:t>
    </dgm:pt>
    <dgm:pt modelId="{8A7CFC5E-4ED0-45F4-8FF3-96CED698C444}" type="parTrans" cxnId="{008CF860-FF5A-42BD-B69F-B9A7C330565B}">
      <dgm:prSet/>
      <dgm:spPr/>
      <dgm:t>
        <a:bodyPr/>
        <a:lstStyle/>
        <a:p>
          <a:endParaRPr lang="hr-HR"/>
        </a:p>
      </dgm:t>
    </dgm:pt>
    <dgm:pt modelId="{ABACAB7E-C30E-4483-A937-8B049C370177}" type="sibTrans" cxnId="{008CF860-FF5A-42BD-B69F-B9A7C330565B}">
      <dgm:prSet/>
      <dgm:spPr/>
      <dgm:t>
        <a:bodyPr/>
        <a:lstStyle/>
        <a:p>
          <a:endParaRPr lang="hr-HR"/>
        </a:p>
      </dgm:t>
    </dgm:pt>
    <dgm:pt modelId="{CA8B64A2-4212-448C-A277-6302590682CD}" type="pres">
      <dgm:prSet presAssocID="{14F6E1E5-65A4-4F4D-B3E6-91CAF574FF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0B32A49-2FCA-4D71-82C0-302C612450D2}" type="pres">
      <dgm:prSet presAssocID="{A4196757-38B8-40B4-BD44-6D0C95D86D0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B9046B-72B3-4263-B4BB-D42796CD42A0}" type="pres">
      <dgm:prSet presAssocID="{A4196757-38B8-40B4-BD44-6D0C95D86D0C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EBCEBD-1C40-46AE-87A1-4A814D3255A8}" type="pres">
      <dgm:prSet presAssocID="{BFCFBE43-E40B-4C0C-8980-AD17BE6A3A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C5AC79-7EC2-45A4-A3DB-C666AC425D6A}" type="pres">
      <dgm:prSet presAssocID="{BFCFBE43-E40B-4C0C-8980-AD17BE6A3A3D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241FFB-A628-4139-BBBA-6D51CD1E877F}" type="pres">
      <dgm:prSet presAssocID="{F3EA4B8F-12C7-49A0-B105-2F2B7717A05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B9710E-D8DF-479E-8329-91CB6217300E}" type="pres">
      <dgm:prSet presAssocID="{F3EA4B8F-12C7-49A0-B105-2F2B7717A05F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FA0206-2654-4F5A-BDC3-D3240ED54E22}" type="pres">
      <dgm:prSet presAssocID="{5473F139-D67F-44A7-B3D1-22551B0178C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4757E8-3CF4-489F-B316-F5E149488C20}" type="pres">
      <dgm:prSet presAssocID="{5473F139-D67F-44A7-B3D1-22551B0178C2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766057-9B5B-4EA3-A5FC-3A5572EC27A1}" type="pres">
      <dgm:prSet presAssocID="{DE6A4231-F3AC-421D-B4C3-A64E41FBE82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F1460C-72D8-4A02-8489-64BD2943606C}" type="pres">
      <dgm:prSet presAssocID="{DE6A4231-F3AC-421D-B4C3-A64E41FBE821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1F88646-A855-4CD7-9FE9-F334CE7669BB}" type="presOf" srcId="{14F6E1E5-65A4-4F4D-B3E6-91CAF574FF94}" destId="{CA8B64A2-4212-448C-A277-6302590682CD}" srcOrd="0" destOrd="0" presId="urn:microsoft.com/office/officeart/2005/8/layout/vList2"/>
    <dgm:cxn modelId="{B8056C5A-A0B5-477D-8E2A-FA727557F532}" type="presOf" srcId="{BFCFBE43-E40B-4C0C-8980-AD17BE6A3A3D}" destId="{8FEBCEBD-1C40-46AE-87A1-4A814D3255A8}" srcOrd="0" destOrd="0" presId="urn:microsoft.com/office/officeart/2005/8/layout/vList2"/>
    <dgm:cxn modelId="{1E79F5EF-7A67-4F26-AC1F-CEFA4D336CEF}" srcId="{14F6E1E5-65A4-4F4D-B3E6-91CAF574FF94}" destId="{A4196757-38B8-40B4-BD44-6D0C95D86D0C}" srcOrd="0" destOrd="0" parTransId="{D91A6CA2-82C9-4D65-9D20-2CE2E211D01C}" sibTransId="{4E0A5F69-82FA-4A56-8380-8AB67EE71937}"/>
    <dgm:cxn modelId="{BD3BB728-14AC-43D4-969E-C089CAFFB06A}" srcId="{14F6E1E5-65A4-4F4D-B3E6-91CAF574FF94}" destId="{DE6A4231-F3AC-421D-B4C3-A64E41FBE821}" srcOrd="4" destOrd="0" parTransId="{5BEE6860-3973-447C-A92A-6B31A05D13A8}" sibTransId="{1003D665-E241-4CA8-9089-3424BAA16FB9}"/>
    <dgm:cxn modelId="{801149E4-388B-4E25-AEC5-9D0B679D60F3}" type="presOf" srcId="{5473F139-D67F-44A7-B3D1-22551B0178C2}" destId="{ABFA0206-2654-4F5A-BDC3-D3240ED54E22}" srcOrd="0" destOrd="0" presId="urn:microsoft.com/office/officeart/2005/8/layout/vList2"/>
    <dgm:cxn modelId="{D95F0A23-4F3C-4B7D-8FD4-FE4FFB152BB2}" srcId="{5473F139-D67F-44A7-B3D1-22551B0178C2}" destId="{7A1BBC1E-0787-448C-888D-AA09B1130540}" srcOrd="0" destOrd="0" parTransId="{18B84928-09C8-4D32-8B1B-8D4009EBC35A}" sibTransId="{2228491E-3E04-4327-A3F3-26F21F6B7FD0}"/>
    <dgm:cxn modelId="{343B471B-F00E-41D9-9811-4037B8A3FCED}" srcId="{14F6E1E5-65A4-4F4D-B3E6-91CAF574FF94}" destId="{5473F139-D67F-44A7-B3D1-22551B0178C2}" srcOrd="3" destOrd="0" parTransId="{DE9F33A2-56B4-4249-BF1D-DDEF2E0F674E}" sibTransId="{FF453691-ED4A-4170-9532-6204DD0FF70D}"/>
    <dgm:cxn modelId="{AC45AAF5-3AB0-4CFB-B930-0967A6CA64C6}" type="presOf" srcId="{98A06A24-CDFD-4535-89FB-884DC606E12F}" destId="{ACB9046B-72B3-4263-B4BB-D42796CD42A0}" srcOrd="0" destOrd="0" presId="urn:microsoft.com/office/officeart/2005/8/layout/vList2"/>
    <dgm:cxn modelId="{601D39E0-252C-4DA6-8305-62DA287F590D}" srcId="{BFCFBE43-E40B-4C0C-8980-AD17BE6A3A3D}" destId="{C595A229-A7E9-4E5D-A665-20DCAA59DEF8}" srcOrd="0" destOrd="0" parTransId="{C95247B5-E363-4AD1-8A85-8025EA8921C7}" sibTransId="{50CA6966-CFD8-4341-A589-66D420C3897C}"/>
    <dgm:cxn modelId="{3E8C3296-B5E4-4D60-A9BF-84670E86077E}" srcId="{A4196757-38B8-40B4-BD44-6D0C95D86D0C}" destId="{98A06A24-CDFD-4535-89FB-884DC606E12F}" srcOrd="0" destOrd="0" parTransId="{9D9AE64F-9B22-40A2-B20B-7F168C7C96C0}" sibTransId="{083E01B8-933D-4F14-B128-2CDBE7465203}"/>
    <dgm:cxn modelId="{FAC204ED-BDA2-45A4-B120-9A6B6D0CA6AA}" type="presOf" srcId="{7A1BBC1E-0787-448C-888D-AA09B1130540}" destId="{6D4757E8-3CF4-489F-B316-F5E149488C20}" srcOrd="0" destOrd="0" presId="urn:microsoft.com/office/officeart/2005/8/layout/vList2"/>
    <dgm:cxn modelId="{008CF860-FF5A-42BD-B69F-B9A7C330565B}" srcId="{DE6A4231-F3AC-421D-B4C3-A64E41FBE821}" destId="{9DD9A430-7ABC-47D7-9DC9-82F7AF97E755}" srcOrd="0" destOrd="0" parTransId="{8A7CFC5E-4ED0-45F4-8FF3-96CED698C444}" sibTransId="{ABACAB7E-C30E-4483-A937-8B049C370177}"/>
    <dgm:cxn modelId="{A2B93751-6A5E-413C-9841-46AD7E2627E3}" type="presOf" srcId="{C595A229-A7E9-4E5D-A665-20DCAA59DEF8}" destId="{53C5AC79-7EC2-45A4-A3DB-C666AC425D6A}" srcOrd="0" destOrd="0" presId="urn:microsoft.com/office/officeart/2005/8/layout/vList2"/>
    <dgm:cxn modelId="{F61B0039-636B-45D5-B65A-AE3E25233EB0}" type="presOf" srcId="{F3EA4B8F-12C7-49A0-B105-2F2B7717A05F}" destId="{9A241FFB-A628-4139-BBBA-6D51CD1E877F}" srcOrd="0" destOrd="0" presId="urn:microsoft.com/office/officeart/2005/8/layout/vList2"/>
    <dgm:cxn modelId="{DEE4ED02-7A8B-4494-ADF6-1EA94206F883}" srcId="{F3EA4B8F-12C7-49A0-B105-2F2B7717A05F}" destId="{020B943A-D675-4A2F-A041-A588DB6872BE}" srcOrd="0" destOrd="0" parTransId="{70F21923-D18B-439E-BCEF-60AB83065217}" sibTransId="{FD28587B-04B0-4D12-8E6C-5E66B44100AB}"/>
    <dgm:cxn modelId="{6F218133-EC86-4E8B-9361-6F02357F9F04}" type="presOf" srcId="{020B943A-D675-4A2F-A041-A588DB6872BE}" destId="{8BB9710E-D8DF-479E-8329-91CB6217300E}" srcOrd="0" destOrd="0" presId="urn:microsoft.com/office/officeart/2005/8/layout/vList2"/>
    <dgm:cxn modelId="{77D97319-93B4-4FCC-A6E6-1A73D8E47068}" srcId="{14F6E1E5-65A4-4F4D-B3E6-91CAF574FF94}" destId="{F3EA4B8F-12C7-49A0-B105-2F2B7717A05F}" srcOrd="2" destOrd="0" parTransId="{2D7A70F9-6C25-43E9-864F-FD1F66AC828C}" sibTransId="{CEC1309E-CCB1-448F-8C92-B966B31DA469}"/>
    <dgm:cxn modelId="{5E840CA7-0BFD-41BD-942E-1490C562EAFA}" type="presOf" srcId="{DE6A4231-F3AC-421D-B4C3-A64E41FBE821}" destId="{A5766057-9B5B-4EA3-A5FC-3A5572EC27A1}" srcOrd="0" destOrd="0" presId="urn:microsoft.com/office/officeart/2005/8/layout/vList2"/>
    <dgm:cxn modelId="{12448750-59BA-48D1-83AC-D1F11BB04EEF}" type="presOf" srcId="{9DD9A430-7ABC-47D7-9DC9-82F7AF97E755}" destId="{0FF1460C-72D8-4A02-8489-64BD2943606C}" srcOrd="0" destOrd="0" presId="urn:microsoft.com/office/officeart/2005/8/layout/vList2"/>
    <dgm:cxn modelId="{CFE6CD84-B096-4987-9B81-2D1D9ADB77DD}" type="presOf" srcId="{A4196757-38B8-40B4-BD44-6D0C95D86D0C}" destId="{20B32A49-2FCA-4D71-82C0-302C612450D2}" srcOrd="0" destOrd="0" presId="urn:microsoft.com/office/officeart/2005/8/layout/vList2"/>
    <dgm:cxn modelId="{53BD8FA2-86C9-423B-9D73-53033E09F34B}" srcId="{14F6E1E5-65A4-4F4D-B3E6-91CAF574FF94}" destId="{BFCFBE43-E40B-4C0C-8980-AD17BE6A3A3D}" srcOrd="1" destOrd="0" parTransId="{7E73FBB8-D344-44DF-8549-16768D917287}" sibTransId="{030061A0-FB7A-4751-BF6A-0F75F146B2FB}"/>
    <dgm:cxn modelId="{49C6E713-3064-4A35-A407-A04CA784604A}" type="presParOf" srcId="{CA8B64A2-4212-448C-A277-6302590682CD}" destId="{20B32A49-2FCA-4D71-82C0-302C612450D2}" srcOrd="0" destOrd="0" presId="urn:microsoft.com/office/officeart/2005/8/layout/vList2"/>
    <dgm:cxn modelId="{EE4EE2F4-633A-4AEB-B7E5-B8BFCD322C8C}" type="presParOf" srcId="{CA8B64A2-4212-448C-A277-6302590682CD}" destId="{ACB9046B-72B3-4263-B4BB-D42796CD42A0}" srcOrd="1" destOrd="0" presId="urn:microsoft.com/office/officeart/2005/8/layout/vList2"/>
    <dgm:cxn modelId="{1C1C4292-EA21-4E80-A039-DE883D892CAF}" type="presParOf" srcId="{CA8B64A2-4212-448C-A277-6302590682CD}" destId="{8FEBCEBD-1C40-46AE-87A1-4A814D3255A8}" srcOrd="2" destOrd="0" presId="urn:microsoft.com/office/officeart/2005/8/layout/vList2"/>
    <dgm:cxn modelId="{C9E71DB5-A875-4B36-893B-37A20C43D3B0}" type="presParOf" srcId="{CA8B64A2-4212-448C-A277-6302590682CD}" destId="{53C5AC79-7EC2-45A4-A3DB-C666AC425D6A}" srcOrd="3" destOrd="0" presId="urn:microsoft.com/office/officeart/2005/8/layout/vList2"/>
    <dgm:cxn modelId="{6C6C18BC-9C4E-48A0-A175-710812DF2FF7}" type="presParOf" srcId="{CA8B64A2-4212-448C-A277-6302590682CD}" destId="{9A241FFB-A628-4139-BBBA-6D51CD1E877F}" srcOrd="4" destOrd="0" presId="urn:microsoft.com/office/officeart/2005/8/layout/vList2"/>
    <dgm:cxn modelId="{4FF361E5-F6FB-457D-9BC3-399A292BC804}" type="presParOf" srcId="{CA8B64A2-4212-448C-A277-6302590682CD}" destId="{8BB9710E-D8DF-479E-8329-91CB6217300E}" srcOrd="5" destOrd="0" presId="urn:microsoft.com/office/officeart/2005/8/layout/vList2"/>
    <dgm:cxn modelId="{721E7CB0-2A2C-4B77-BB48-0D937284EE8D}" type="presParOf" srcId="{CA8B64A2-4212-448C-A277-6302590682CD}" destId="{ABFA0206-2654-4F5A-BDC3-D3240ED54E22}" srcOrd="6" destOrd="0" presId="urn:microsoft.com/office/officeart/2005/8/layout/vList2"/>
    <dgm:cxn modelId="{5193AFCE-BBE5-4F26-BDD6-D0231399FF26}" type="presParOf" srcId="{CA8B64A2-4212-448C-A277-6302590682CD}" destId="{6D4757E8-3CF4-489F-B316-F5E149488C20}" srcOrd="7" destOrd="0" presId="urn:microsoft.com/office/officeart/2005/8/layout/vList2"/>
    <dgm:cxn modelId="{635D3A86-066E-416A-B258-2EBB97EEA9BE}" type="presParOf" srcId="{CA8B64A2-4212-448C-A277-6302590682CD}" destId="{A5766057-9B5B-4EA3-A5FC-3A5572EC27A1}" srcOrd="8" destOrd="0" presId="urn:microsoft.com/office/officeart/2005/8/layout/vList2"/>
    <dgm:cxn modelId="{2CFDFF1E-C348-4A2E-B896-196D647EF216}" type="presParOf" srcId="{CA8B64A2-4212-448C-A277-6302590682CD}" destId="{0FF1460C-72D8-4A02-8489-64BD2943606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C38923-9F8C-4ECB-A72F-CAFC85342960}" type="doc">
      <dgm:prSet loTypeId="urn:microsoft.com/office/officeart/2005/8/layout/venn2" loCatId="relationship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F3409C91-0571-4063-8BB5-59961D0BBAD5}">
      <dgm:prSet phldrT="[Text]"/>
      <dgm:spPr/>
      <dgm:t>
        <a:bodyPr/>
        <a:lstStyle/>
        <a:p>
          <a:r>
            <a:rPr lang="hr-HR" dirty="0" smtClean="0"/>
            <a:t>PARTNERSKI</a:t>
          </a:r>
          <a:endParaRPr lang="hr-HR" dirty="0"/>
        </a:p>
      </dgm:t>
    </dgm:pt>
    <dgm:pt modelId="{0950A901-3B81-4715-929C-0DCBE6106717}" type="parTrans" cxnId="{E674CD3E-F1C5-48AC-A212-3D010BC6488B}">
      <dgm:prSet/>
      <dgm:spPr/>
      <dgm:t>
        <a:bodyPr/>
        <a:lstStyle/>
        <a:p>
          <a:endParaRPr lang="hr-HR"/>
        </a:p>
      </dgm:t>
    </dgm:pt>
    <dgm:pt modelId="{9FEBA4ED-C227-4C03-A2AC-75EC31129BAF}" type="sibTrans" cxnId="{E674CD3E-F1C5-48AC-A212-3D010BC6488B}">
      <dgm:prSet/>
      <dgm:spPr/>
      <dgm:t>
        <a:bodyPr/>
        <a:lstStyle/>
        <a:p>
          <a:endParaRPr lang="hr-HR"/>
        </a:p>
      </dgm:t>
    </dgm:pt>
    <dgm:pt modelId="{E5316E94-307D-45EE-BC41-6AB1568F7F1F}">
      <dgm:prSet phldrT="[Text]"/>
      <dgm:spPr/>
      <dgm:t>
        <a:bodyPr/>
        <a:lstStyle/>
        <a:p>
          <a:r>
            <a:rPr lang="hr-HR" dirty="0" smtClean="0"/>
            <a:t>PROAKTIVNI</a:t>
          </a:r>
          <a:endParaRPr lang="hr-HR" dirty="0"/>
        </a:p>
      </dgm:t>
    </dgm:pt>
    <dgm:pt modelId="{02B992B1-E9EE-44D8-91E0-9B15A9FDC3E1}" type="parTrans" cxnId="{CB55A54D-B0EC-4BB0-85ED-3D5B19FC7336}">
      <dgm:prSet/>
      <dgm:spPr/>
      <dgm:t>
        <a:bodyPr/>
        <a:lstStyle/>
        <a:p>
          <a:endParaRPr lang="hr-HR"/>
        </a:p>
      </dgm:t>
    </dgm:pt>
    <dgm:pt modelId="{AD417C7D-C658-4CB4-873F-3C96F45B3B20}" type="sibTrans" cxnId="{CB55A54D-B0EC-4BB0-85ED-3D5B19FC7336}">
      <dgm:prSet/>
      <dgm:spPr/>
      <dgm:t>
        <a:bodyPr/>
        <a:lstStyle/>
        <a:p>
          <a:endParaRPr lang="hr-HR"/>
        </a:p>
      </dgm:t>
    </dgm:pt>
    <dgm:pt modelId="{3125AFE9-0C18-495A-9BBD-FA67263DC034}">
      <dgm:prSet phldrT="[Text]"/>
      <dgm:spPr/>
      <dgm:t>
        <a:bodyPr/>
        <a:lstStyle/>
        <a:p>
          <a:r>
            <a:rPr lang="hr-HR" dirty="0" smtClean="0"/>
            <a:t>ODGOVORNI</a:t>
          </a:r>
          <a:endParaRPr lang="hr-HR" dirty="0"/>
        </a:p>
      </dgm:t>
    </dgm:pt>
    <dgm:pt modelId="{E12E47EA-F66A-4AEA-8575-E3008B6CED26}" type="parTrans" cxnId="{012336C3-CE0E-4DBA-8092-B923551EE032}">
      <dgm:prSet/>
      <dgm:spPr/>
      <dgm:t>
        <a:bodyPr/>
        <a:lstStyle/>
        <a:p>
          <a:endParaRPr lang="hr-HR"/>
        </a:p>
      </dgm:t>
    </dgm:pt>
    <dgm:pt modelId="{B11DA191-468F-414F-A84C-6EF4A57CB957}" type="sibTrans" cxnId="{012336C3-CE0E-4DBA-8092-B923551EE032}">
      <dgm:prSet/>
      <dgm:spPr/>
      <dgm:t>
        <a:bodyPr/>
        <a:lstStyle/>
        <a:p>
          <a:endParaRPr lang="hr-HR"/>
        </a:p>
      </dgm:t>
    </dgm:pt>
    <dgm:pt modelId="{3E580FCB-FE2D-4B53-804E-4F7EF9A0C892}">
      <dgm:prSet phldrT="[Text]"/>
      <dgm:spPr/>
      <dgm:t>
        <a:bodyPr/>
        <a:lstStyle/>
        <a:p>
          <a:r>
            <a:rPr lang="hr-HR" dirty="0" smtClean="0"/>
            <a:t>REAKTIVNI</a:t>
          </a:r>
          <a:endParaRPr lang="hr-HR" dirty="0"/>
        </a:p>
      </dgm:t>
    </dgm:pt>
    <dgm:pt modelId="{EB70BBD2-C884-4530-ADCD-644B219672EE}" type="parTrans" cxnId="{32DFEA61-4ACA-4BC7-B8EA-C7044C34532A}">
      <dgm:prSet/>
      <dgm:spPr/>
      <dgm:t>
        <a:bodyPr/>
        <a:lstStyle/>
        <a:p>
          <a:endParaRPr lang="hr-HR"/>
        </a:p>
      </dgm:t>
    </dgm:pt>
    <dgm:pt modelId="{2DA7E114-E649-4514-82D9-86F6A063C4BF}" type="sibTrans" cxnId="{32DFEA61-4ACA-4BC7-B8EA-C7044C34532A}">
      <dgm:prSet/>
      <dgm:spPr/>
      <dgm:t>
        <a:bodyPr/>
        <a:lstStyle/>
        <a:p>
          <a:endParaRPr lang="hr-HR"/>
        </a:p>
      </dgm:t>
    </dgm:pt>
    <dgm:pt modelId="{C49D4B8D-3721-46D3-AC28-41CEAF494803}">
      <dgm:prSet phldrT="[Text]"/>
      <dgm:spPr/>
      <dgm:t>
        <a:bodyPr/>
        <a:lstStyle/>
        <a:p>
          <a:r>
            <a:rPr lang="hr-HR" dirty="0" smtClean="0"/>
            <a:t>TEMELJNI</a:t>
          </a:r>
          <a:endParaRPr lang="hr-HR" dirty="0"/>
        </a:p>
      </dgm:t>
    </dgm:pt>
    <dgm:pt modelId="{CD7CC4A9-87B5-4958-9A1A-EFE9961BA205}" type="parTrans" cxnId="{DA3ECC40-06E7-4A4D-94D2-7A5287D558E1}">
      <dgm:prSet/>
      <dgm:spPr/>
      <dgm:t>
        <a:bodyPr/>
        <a:lstStyle/>
        <a:p>
          <a:endParaRPr lang="hr-HR"/>
        </a:p>
      </dgm:t>
    </dgm:pt>
    <dgm:pt modelId="{885B8384-D11F-43F4-B93F-099634B5C5BC}" type="sibTrans" cxnId="{DA3ECC40-06E7-4A4D-94D2-7A5287D558E1}">
      <dgm:prSet/>
      <dgm:spPr/>
      <dgm:t>
        <a:bodyPr/>
        <a:lstStyle/>
        <a:p>
          <a:endParaRPr lang="hr-HR"/>
        </a:p>
      </dgm:t>
    </dgm:pt>
    <dgm:pt modelId="{D9FDB007-555E-4A3A-B289-38EE6490F695}" type="pres">
      <dgm:prSet presAssocID="{B2C38923-9F8C-4ECB-A72F-CAFC8534296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FF6254B-454D-4165-B37D-9043BD850F16}" type="pres">
      <dgm:prSet presAssocID="{B2C38923-9F8C-4ECB-A72F-CAFC85342960}" presName="comp1" presStyleCnt="0"/>
      <dgm:spPr/>
    </dgm:pt>
    <dgm:pt modelId="{EFE47E96-8E82-48CC-88ED-F840EA721520}" type="pres">
      <dgm:prSet presAssocID="{B2C38923-9F8C-4ECB-A72F-CAFC85342960}" presName="circle1" presStyleLbl="node1" presStyleIdx="0" presStyleCnt="5"/>
      <dgm:spPr/>
      <dgm:t>
        <a:bodyPr/>
        <a:lstStyle/>
        <a:p>
          <a:endParaRPr lang="hr-HR"/>
        </a:p>
      </dgm:t>
    </dgm:pt>
    <dgm:pt modelId="{E19BEC25-7D10-45A5-8D4A-A2B9A142B8BD}" type="pres">
      <dgm:prSet presAssocID="{B2C38923-9F8C-4ECB-A72F-CAFC85342960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B14590-5D5E-474A-B7DC-3F673ECF4A1A}" type="pres">
      <dgm:prSet presAssocID="{B2C38923-9F8C-4ECB-A72F-CAFC85342960}" presName="comp2" presStyleCnt="0"/>
      <dgm:spPr/>
    </dgm:pt>
    <dgm:pt modelId="{0461F337-1F4B-49E1-A989-CCEEEDC4DBBD}" type="pres">
      <dgm:prSet presAssocID="{B2C38923-9F8C-4ECB-A72F-CAFC85342960}" presName="circle2" presStyleLbl="node1" presStyleIdx="1" presStyleCnt="5"/>
      <dgm:spPr/>
      <dgm:t>
        <a:bodyPr/>
        <a:lstStyle/>
        <a:p>
          <a:endParaRPr lang="hr-HR"/>
        </a:p>
      </dgm:t>
    </dgm:pt>
    <dgm:pt modelId="{6331E85A-3C28-4FBA-9EF0-2A3020451507}" type="pres">
      <dgm:prSet presAssocID="{B2C38923-9F8C-4ECB-A72F-CAFC85342960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31C4C1-7283-4920-9A84-CBCE7D9B2ECD}" type="pres">
      <dgm:prSet presAssocID="{B2C38923-9F8C-4ECB-A72F-CAFC85342960}" presName="comp3" presStyleCnt="0"/>
      <dgm:spPr/>
    </dgm:pt>
    <dgm:pt modelId="{F7BDB485-69EB-4D15-B51A-D8DE46E63EC0}" type="pres">
      <dgm:prSet presAssocID="{B2C38923-9F8C-4ECB-A72F-CAFC85342960}" presName="circle3" presStyleLbl="node1" presStyleIdx="2" presStyleCnt="5"/>
      <dgm:spPr/>
      <dgm:t>
        <a:bodyPr/>
        <a:lstStyle/>
        <a:p>
          <a:endParaRPr lang="hr-HR"/>
        </a:p>
      </dgm:t>
    </dgm:pt>
    <dgm:pt modelId="{6EB41B5C-8BBC-4AB0-A988-0434A6141648}" type="pres">
      <dgm:prSet presAssocID="{B2C38923-9F8C-4ECB-A72F-CAFC85342960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3CA144-D5D3-4A4C-AC7F-59D27610155D}" type="pres">
      <dgm:prSet presAssocID="{B2C38923-9F8C-4ECB-A72F-CAFC85342960}" presName="comp4" presStyleCnt="0"/>
      <dgm:spPr/>
    </dgm:pt>
    <dgm:pt modelId="{EC7F4B46-1D09-40C9-9E04-42ABE214439C}" type="pres">
      <dgm:prSet presAssocID="{B2C38923-9F8C-4ECB-A72F-CAFC85342960}" presName="circle4" presStyleLbl="node1" presStyleIdx="3" presStyleCnt="5"/>
      <dgm:spPr/>
      <dgm:t>
        <a:bodyPr/>
        <a:lstStyle/>
        <a:p>
          <a:endParaRPr lang="hr-HR"/>
        </a:p>
      </dgm:t>
    </dgm:pt>
    <dgm:pt modelId="{46E4C0AA-44F3-4BCE-AAC4-83F70704F2B9}" type="pres">
      <dgm:prSet presAssocID="{B2C38923-9F8C-4ECB-A72F-CAFC85342960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63A76A-1A9A-4115-A110-41BE58235918}" type="pres">
      <dgm:prSet presAssocID="{B2C38923-9F8C-4ECB-A72F-CAFC85342960}" presName="comp5" presStyleCnt="0"/>
      <dgm:spPr/>
    </dgm:pt>
    <dgm:pt modelId="{47DA2C1E-162A-42FD-96EC-526ADADA93B1}" type="pres">
      <dgm:prSet presAssocID="{B2C38923-9F8C-4ECB-A72F-CAFC85342960}" presName="circle5" presStyleLbl="node1" presStyleIdx="4" presStyleCnt="5"/>
      <dgm:spPr/>
      <dgm:t>
        <a:bodyPr/>
        <a:lstStyle/>
        <a:p>
          <a:endParaRPr lang="hr-HR"/>
        </a:p>
      </dgm:t>
    </dgm:pt>
    <dgm:pt modelId="{B59B6222-355B-4C41-B225-E1CFE81939CC}" type="pres">
      <dgm:prSet presAssocID="{B2C38923-9F8C-4ECB-A72F-CAFC85342960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1CCE8F6-5B9B-4D9F-9F0E-DEFBD8FB94FE}" type="presOf" srcId="{B2C38923-9F8C-4ECB-A72F-CAFC85342960}" destId="{D9FDB007-555E-4A3A-B289-38EE6490F695}" srcOrd="0" destOrd="0" presId="urn:microsoft.com/office/officeart/2005/8/layout/venn2"/>
    <dgm:cxn modelId="{012336C3-CE0E-4DBA-8092-B923551EE032}" srcId="{B2C38923-9F8C-4ECB-A72F-CAFC85342960}" destId="{3125AFE9-0C18-495A-9BBD-FA67263DC034}" srcOrd="2" destOrd="0" parTransId="{E12E47EA-F66A-4AEA-8575-E3008B6CED26}" sibTransId="{B11DA191-468F-414F-A84C-6EF4A57CB957}"/>
    <dgm:cxn modelId="{158442FC-8664-43B1-88A4-72064793EE1C}" type="presOf" srcId="{E5316E94-307D-45EE-BC41-6AB1568F7F1F}" destId="{6331E85A-3C28-4FBA-9EF0-2A3020451507}" srcOrd="1" destOrd="0" presId="urn:microsoft.com/office/officeart/2005/8/layout/venn2"/>
    <dgm:cxn modelId="{B07D6807-4F35-462A-8C9C-2CA72635EE74}" type="presOf" srcId="{3E580FCB-FE2D-4B53-804E-4F7EF9A0C892}" destId="{EC7F4B46-1D09-40C9-9E04-42ABE214439C}" srcOrd="0" destOrd="0" presId="urn:microsoft.com/office/officeart/2005/8/layout/venn2"/>
    <dgm:cxn modelId="{DA3ECC40-06E7-4A4D-94D2-7A5287D558E1}" srcId="{B2C38923-9F8C-4ECB-A72F-CAFC85342960}" destId="{C49D4B8D-3721-46D3-AC28-41CEAF494803}" srcOrd="4" destOrd="0" parTransId="{CD7CC4A9-87B5-4958-9A1A-EFE9961BA205}" sibTransId="{885B8384-D11F-43F4-B93F-099634B5C5BC}"/>
    <dgm:cxn modelId="{A7380D1E-AB9F-4223-8095-A7BCEA7696B2}" type="presOf" srcId="{C49D4B8D-3721-46D3-AC28-41CEAF494803}" destId="{47DA2C1E-162A-42FD-96EC-526ADADA93B1}" srcOrd="0" destOrd="0" presId="urn:microsoft.com/office/officeart/2005/8/layout/venn2"/>
    <dgm:cxn modelId="{CB55A54D-B0EC-4BB0-85ED-3D5B19FC7336}" srcId="{B2C38923-9F8C-4ECB-A72F-CAFC85342960}" destId="{E5316E94-307D-45EE-BC41-6AB1568F7F1F}" srcOrd="1" destOrd="0" parTransId="{02B992B1-E9EE-44D8-91E0-9B15A9FDC3E1}" sibTransId="{AD417C7D-C658-4CB4-873F-3C96F45B3B20}"/>
    <dgm:cxn modelId="{458C9EF1-0E8A-47BD-864D-53A2D34FBAA7}" type="presOf" srcId="{3125AFE9-0C18-495A-9BBD-FA67263DC034}" destId="{6EB41B5C-8BBC-4AB0-A988-0434A6141648}" srcOrd="1" destOrd="0" presId="urn:microsoft.com/office/officeart/2005/8/layout/venn2"/>
    <dgm:cxn modelId="{11C5C972-42FD-4A3C-9A7D-3AC9979C29DD}" type="presOf" srcId="{F3409C91-0571-4063-8BB5-59961D0BBAD5}" destId="{E19BEC25-7D10-45A5-8D4A-A2B9A142B8BD}" srcOrd="1" destOrd="0" presId="urn:microsoft.com/office/officeart/2005/8/layout/venn2"/>
    <dgm:cxn modelId="{97A9C75E-0D95-4007-8F01-9DCD09F96C2A}" type="presOf" srcId="{3E580FCB-FE2D-4B53-804E-4F7EF9A0C892}" destId="{46E4C0AA-44F3-4BCE-AAC4-83F70704F2B9}" srcOrd="1" destOrd="0" presId="urn:microsoft.com/office/officeart/2005/8/layout/venn2"/>
    <dgm:cxn modelId="{06E134DE-E072-49E0-ABCA-DDE21D0EA20E}" type="presOf" srcId="{C49D4B8D-3721-46D3-AC28-41CEAF494803}" destId="{B59B6222-355B-4C41-B225-E1CFE81939CC}" srcOrd="1" destOrd="0" presId="urn:microsoft.com/office/officeart/2005/8/layout/venn2"/>
    <dgm:cxn modelId="{496BF298-D651-4037-AB01-00403D01AED8}" type="presOf" srcId="{E5316E94-307D-45EE-BC41-6AB1568F7F1F}" destId="{0461F337-1F4B-49E1-A989-CCEEEDC4DBBD}" srcOrd="0" destOrd="0" presId="urn:microsoft.com/office/officeart/2005/8/layout/venn2"/>
    <dgm:cxn modelId="{903BC281-0C94-4201-A681-72C43877A06B}" type="presOf" srcId="{F3409C91-0571-4063-8BB5-59961D0BBAD5}" destId="{EFE47E96-8E82-48CC-88ED-F840EA721520}" srcOrd="0" destOrd="0" presId="urn:microsoft.com/office/officeart/2005/8/layout/venn2"/>
    <dgm:cxn modelId="{F385AD1E-803F-48E6-AFCC-E448EF9470DC}" type="presOf" srcId="{3125AFE9-0C18-495A-9BBD-FA67263DC034}" destId="{F7BDB485-69EB-4D15-B51A-D8DE46E63EC0}" srcOrd="0" destOrd="0" presId="urn:microsoft.com/office/officeart/2005/8/layout/venn2"/>
    <dgm:cxn modelId="{32DFEA61-4ACA-4BC7-B8EA-C7044C34532A}" srcId="{B2C38923-9F8C-4ECB-A72F-CAFC85342960}" destId="{3E580FCB-FE2D-4B53-804E-4F7EF9A0C892}" srcOrd="3" destOrd="0" parTransId="{EB70BBD2-C884-4530-ADCD-644B219672EE}" sibTransId="{2DA7E114-E649-4514-82D9-86F6A063C4BF}"/>
    <dgm:cxn modelId="{E674CD3E-F1C5-48AC-A212-3D010BC6488B}" srcId="{B2C38923-9F8C-4ECB-A72F-CAFC85342960}" destId="{F3409C91-0571-4063-8BB5-59961D0BBAD5}" srcOrd="0" destOrd="0" parTransId="{0950A901-3B81-4715-929C-0DCBE6106717}" sibTransId="{9FEBA4ED-C227-4C03-A2AC-75EC31129BAF}"/>
    <dgm:cxn modelId="{A5BF5FF1-B38E-41E3-9C79-79F5FF76726F}" type="presParOf" srcId="{D9FDB007-555E-4A3A-B289-38EE6490F695}" destId="{AFF6254B-454D-4165-B37D-9043BD850F16}" srcOrd="0" destOrd="0" presId="urn:microsoft.com/office/officeart/2005/8/layout/venn2"/>
    <dgm:cxn modelId="{E585F2A7-503E-40FE-97DD-861CB2758460}" type="presParOf" srcId="{AFF6254B-454D-4165-B37D-9043BD850F16}" destId="{EFE47E96-8E82-48CC-88ED-F840EA721520}" srcOrd="0" destOrd="0" presId="urn:microsoft.com/office/officeart/2005/8/layout/venn2"/>
    <dgm:cxn modelId="{27EAD562-5318-49E6-BA83-2F5A7F187207}" type="presParOf" srcId="{AFF6254B-454D-4165-B37D-9043BD850F16}" destId="{E19BEC25-7D10-45A5-8D4A-A2B9A142B8BD}" srcOrd="1" destOrd="0" presId="urn:microsoft.com/office/officeart/2005/8/layout/venn2"/>
    <dgm:cxn modelId="{9A42CE78-7436-45B7-B41C-ED46CBDF8415}" type="presParOf" srcId="{D9FDB007-555E-4A3A-B289-38EE6490F695}" destId="{8DB14590-5D5E-474A-B7DC-3F673ECF4A1A}" srcOrd="1" destOrd="0" presId="urn:microsoft.com/office/officeart/2005/8/layout/venn2"/>
    <dgm:cxn modelId="{7AEE3A28-FD6B-4798-9EC4-5028E08F34E3}" type="presParOf" srcId="{8DB14590-5D5E-474A-B7DC-3F673ECF4A1A}" destId="{0461F337-1F4B-49E1-A989-CCEEEDC4DBBD}" srcOrd="0" destOrd="0" presId="urn:microsoft.com/office/officeart/2005/8/layout/venn2"/>
    <dgm:cxn modelId="{4F624086-CA2B-4C1C-9B7B-1C8DCB43AC32}" type="presParOf" srcId="{8DB14590-5D5E-474A-B7DC-3F673ECF4A1A}" destId="{6331E85A-3C28-4FBA-9EF0-2A3020451507}" srcOrd="1" destOrd="0" presId="urn:microsoft.com/office/officeart/2005/8/layout/venn2"/>
    <dgm:cxn modelId="{4F661584-E36B-46BD-B83B-827BE8B5D001}" type="presParOf" srcId="{D9FDB007-555E-4A3A-B289-38EE6490F695}" destId="{A831C4C1-7283-4920-9A84-CBCE7D9B2ECD}" srcOrd="2" destOrd="0" presId="urn:microsoft.com/office/officeart/2005/8/layout/venn2"/>
    <dgm:cxn modelId="{AADFA8B1-85C1-4591-9F2B-FEF037FC3AC2}" type="presParOf" srcId="{A831C4C1-7283-4920-9A84-CBCE7D9B2ECD}" destId="{F7BDB485-69EB-4D15-B51A-D8DE46E63EC0}" srcOrd="0" destOrd="0" presId="urn:microsoft.com/office/officeart/2005/8/layout/venn2"/>
    <dgm:cxn modelId="{A721CA4C-9A61-4FF2-915D-3A8C43301A38}" type="presParOf" srcId="{A831C4C1-7283-4920-9A84-CBCE7D9B2ECD}" destId="{6EB41B5C-8BBC-4AB0-A988-0434A6141648}" srcOrd="1" destOrd="0" presId="urn:microsoft.com/office/officeart/2005/8/layout/venn2"/>
    <dgm:cxn modelId="{8AAAFA0F-C0F0-408F-843D-FAB4FDF9F4E5}" type="presParOf" srcId="{D9FDB007-555E-4A3A-B289-38EE6490F695}" destId="{A63CA144-D5D3-4A4C-AC7F-59D27610155D}" srcOrd="3" destOrd="0" presId="urn:microsoft.com/office/officeart/2005/8/layout/venn2"/>
    <dgm:cxn modelId="{5CE9A13A-3432-4EE3-88E2-8872B056EB7C}" type="presParOf" srcId="{A63CA144-D5D3-4A4C-AC7F-59D27610155D}" destId="{EC7F4B46-1D09-40C9-9E04-42ABE214439C}" srcOrd="0" destOrd="0" presId="urn:microsoft.com/office/officeart/2005/8/layout/venn2"/>
    <dgm:cxn modelId="{0B470C10-BE7C-4C86-A8E7-3737A3BA9C95}" type="presParOf" srcId="{A63CA144-D5D3-4A4C-AC7F-59D27610155D}" destId="{46E4C0AA-44F3-4BCE-AAC4-83F70704F2B9}" srcOrd="1" destOrd="0" presId="urn:microsoft.com/office/officeart/2005/8/layout/venn2"/>
    <dgm:cxn modelId="{792FC63C-C729-4907-87E5-DB109EBA5463}" type="presParOf" srcId="{D9FDB007-555E-4A3A-B289-38EE6490F695}" destId="{DF63A76A-1A9A-4115-A110-41BE58235918}" srcOrd="4" destOrd="0" presId="urn:microsoft.com/office/officeart/2005/8/layout/venn2"/>
    <dgm:cxn modelId="{07A9C830-92E5-4C41-9D47-DF730A44E91C}" type="presParOf" srcId="{DF63A76A-1A9A-4115-A110-41BE58235918}" destId="{47DA2C1E-162A-42FD-96EC-526ADADA93B1}" srcOrd="0" destOrd="0" presId="urn:microsoft.com/office/officeart/2005/8/layout/venn2"/>
    <dgm:cxn modelId="{FEE55E9A-4B76-4126-8B88-C4702CDEEA21}" type="presParOf" srcId="{DF63A76A-1A9A-4115-A110-41BE58235918}" destId="{B59B6222-355B-4C41-B225-E1CFE81939C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CCA23-5680-485C-AAF8-8826A389E1DA}">
      <dsp:nvSpPr>
        <dsp:cNvPr id="0" name=""/>
        <dsp:cNvSpPr/>
      </dsp:nvSpPr>
      <dsp:spPr>
        <a:xfrm>
          <a:off x="-3613373" y="-555275"/>
          <a:ext cx="4307503" cy="4307503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B94D0-EAAD-4DDC-BE20-1CBD7F83CA55}">
      <dsp:nvSpPr>
        <dsp:cNvPr id="0" name=""/>
        <dsp:cNvSpPr/>
      </dsp:nvSpPr>
      <dsp:spPr>
        <a:xfrm>
          <a:off x="225453" y="145333"/>
          <a:ext cx="7962654" cy="290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6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1. PROIZVOD I USLUGA KAO ELEMENT MARKETINŠKOG SPLETA</a:t>
          </a:r>
          <a:endParaRPr lang="hr-HR" sz="1500" kern="1200" dirty="0"/>
        </a:p>
      </dsp:txBody>
      <dsp:txXfrm>
        <a:off x="225453" y="145333"/>
        <a:ext cx="7962654" cy="290538"/>
      </dsp:txXfrm>
    </dsp:sp>
    <dsp:sp modelId="{8BF6FB4D-092C-4DB2-B4B0-573BCDCCA393}">
      <dsp:nvSpPr>
        <dsp:cNvPr id="0" name=""/>
        <dsp:cNvSpPr/>
      </dsp:nvSpPr>
      <dsp:spPr>
        <a:xfrm>
          <a:off x="43866" y="109016"/>
          <a:ext cx="363173" cy="3631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B9498FC-26CA-415B-B539-B8E438BB2C03}">
      <dsp:nvSpPr>
        <dsp:cNvPr id="0" name=""/>
        <dsp:cNvSpPr/>
      </dsp:nvSpPr>
      <dsp:spPr>
        <a:xfrm>
          <a:off x="488562" y="581397"/>
          <a:ext cx="7699545" cy="290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6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2. RAZLIKA IZMEĐU PROIZVODA I USLUGE</a:t>
          </a:r>
          <a:endParaRPr lang="hr-HR" sz="1500" kern="1200" dirty="0"/>
        </a:p>
      </dsp:txBody>
      <dsp:txXfrm>
        <a:off x="488562" y="581397"/>
        <a:ext cx="7699545" cy="290538"/>
      </dsp:txXfrm>
    </dsp:sp>
    <dsp:sp modelId="{06AFA116-709E-4454-A047-A497A1695767}">
      <dsp:nvSpPr>
        <dsp:cNvPr id="0" name=""/>
        <dsp:cNvSpPr/>
      </dsp:nvSpPr>
      <dsp:spPr>
        <a:xfrm>
          <a:off x="306975" y="545080"/>
          <a:ext cx="363173" cy="3631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8D7FB47-5755-4B85-BF35-E00C442CA819}">
      <dsp:nvSpPr>
        <dsp:cNvPr id="0" name=""/>
        <dsp:cNvSpPr/>
      </dsp:nvSpPr>
      <dsp:spPr>
        <a:xfrm>
          <a:off x="632744" y="1017142"/>
          <a:ext cx="7555362" cy="290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6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3. POLITIKA PROIZVODA</a:t>
          </a:r>
          <a:endParaRPr lang="hr-HR" sz="1500" kern="1200" dirty="0"/>
        </a:p>
      </dsp:txBody>
      <dsp:txXfrm>
        <a:off x="632744" y="1017142"/>
        <a:ext cx="7555362" cy="290538"/>
      </dsp:txXfrm>
    </dsp:sp>
    <dsp:sp modelId="{0B916426-F146-4E57-B553-C99299525DD7}">
      <dsp:nvSpPr>
        <dsp:cNvPr id="0" name=""/>
        <dsp:cNvSpPr/>
      </dsp:nvSpPr>
      <dsp:spPr>
        <a:xfrm>
          <a:off x="451157" y="980824"/>
          <a:ext cx="363173" cy="3631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E5BB916-F8C0-491C-856E-11A37C8D80EA}">
      <dsp:nvSpPr>
        <dsp:cNvPr id="0" name=""/>
        <dsp:cNvSpPr/>
      </dsp:nvSpPr>
      <dsp:spPr>
        <a:xfrm>
          <a:off x="678780" y="1453206"/>
          <a:ext cx="7509326" cy="290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6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4. PROIZVODNI PROGRAM</a:t>
          </a:r>
          <a:endParaRPr lang="hr-HR" sz="1500" kern="1200" dirty="0"/>
        </a:p>
      </dsp:txBody>
      <dsp:txXfrm>
        <a:off x="678780" y="1453206"/>
        <a:ext cx="7509326" cy="290538"/>
      </dsp:txXfrm>
    </dsp:sp>
    <dsp:sp modelId="{891717DF-C78A-40BB-AC85-BCCF1B3EE9E8}">
      <dsp:nvSpPr>
        <dsp:cNvPr id="0" name=""/>
        <dsp:cNvSpPr/>
      </dsp:nvSpPr>
      <dsp:spPr>
        <a:xfrm>
          <a:off x="497193" y="1416889"/>
          <a:ext cx="363173" cy="3631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B0CC90-4701-4D3E-AB57-81741D2B672B}">
      <dsp:nvSpPr>
        <dsp:cNvPr id="0" name=""/>
        <dsp:cNvSpPr/>
      </dsp:nvSpPr>
      <dsp:spPr>
        <a:xfrm>
          <a:off x="632744" y="1889270"/>
          <a:ext cx="7555362" cy="290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6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5. KVALITETA PROIZVODA</a:t>
          </a:r>
          <a:endParaRPr lang="hr-HR" sz="1500" kern="1200" dirty="0"/>
        </a:p>
      </dsp:txBody>
      <dsp:txXfrm>
        <a:off x="632744" y="1889270"/>
        <a:ext cx="7555362" cy="290538"/>
      </dsp:txXfrm>
    </dsp:sp>
    <dsp:sp modelId="{38E735A6-7B1A-4287-98E4-99F66A5B117D}">
      <dsp:nvSpPr>
        <dsp:cNvPr id="0" name=""/>
        <dsp:cNvSpPr/>
      </dsp:nvSpPr>
      <dsp:spPr>
        <a:xfrm>
          <a:off x="451157" y="1852953"/>
          <a:ext cx="363173" cy="3631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F23DEA3-F44F-4FC9-B141-7C8173EE7F38}">
      <dsp:nvSpPr>
        <dsp:cNvPr id="0" name=""/>
        <dsp:cNvSpPr/>
      </dsp:nvSpPr>
      <dsp:spPr>
        <a:xfrm>
          <a:off x="488562" y="2325015"/>
          <a:ext cx="7699545" cy="290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6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6. ZADOVOLJSTVO I LOJALNOST KORISNIKA</a:t>
          </a:r>
          <a:endParaRPr lang="hr-HR" sz="1500" kern="1200" dirty="0"/>
        </a:p>
      </dsp:txBody>
      <dsp:txXfrm>
        <a:off x="488562" y="2325015"/>
        <a:ext cx="7699545" cy="290538"/>
      </dsp:txXfrm>
    </dsp:sp>
    <dsp:sp modelId="{9E34B48E-E426-4730-AB92-FC564E1615D4}">
      <dsp:nvSpPr>
        <dsp:cNvPr id="0" name=""/>
        <dsp:cNvSpPr/>
      </dsp:nvSpPr>
      <dsp:spPr>
        <a:xfrm>
          <a:off x="306975" y="2288697"/>
          <a:ext cx="363173" cy="3631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7898B26-F52E-4B72-9158-FE3C0E71E71F}">
      <dsp:nvSpPr>
        <dsp:cNvPr id="0" name=""/>
        <dsp:cNvSpPr/>
      </dsp:nvSpPr>
      <dsp:spPr>
        <a:xfrm>
          <a:off x="225453" y="2761079"/>
          <a:ext cx="7962654" cy="290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6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7. MARKA PROIZVODA</a:t>
          </a:r>
          <a:endParaRPr lang="hr-HR" sz="1500" kern="1200" dirty="0"/>
        </a:p>
      </dsp:txBody>
      <dsp:txXfrm>
        <a:off x="225453" y="2761079"/>
        <a:ext cx="7962654" cy="290538"/>
      </dsp:txXfrm>
    </dsp:sp>
    <dsp:sp modelId="{E79A0FD6-4742-487D-ACAB-52662F2E1771}">
      <dsp:nvSpPr>
        <dsp:cNvPr id="0" name=""/>
        <dsp:cNvSpPr/>
      </dsp:nvSpPr>
      <dsp:spPr>
        <a:xfrm>
          <a:off x="43866" y="2724762"/>
          <a:ext cx="363173" cy="3631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CCA23-5680-485C-AAF8-8826A389E1DA}">
      <dsp:nvSpPr>
        <dsp:cNvPr id="0" name=""/>
        <dsp:cNvSpPr/>
      </dsp:nvSpPr>
      <dsp:spPr>
        <a:xfrm>
          <a:off x="-1845620" y="-286530"/>
          <a:ext cx="2207541" cy="2207541"/>
        </a:xfrm>
        <a:prstGeom prst="blockArc">
          <a:avLst>
            <a:gd name="adj1" fmla="val 18900000"/>
            <a:gd name="adj2" fmla="val 2700000"/>
            <a:gd name="adj3" fmla="val 97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E7AEA-669C-4A5F-BE96-39C7705A6AA2}">
      <dsp:nvSpPr>
        <dsp:cNvPr id="0" name=""/>
        <dsp:cNvSpPr/>
      </dsp:nvSpPr>
      <dsp:spPr>
        <a:xfrm>
          <a:off x="190437" y="125658"/>
          <a:ext cx="8022347" cy="251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58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8. BRENDIRANJE</a:t>
          </a:r>
          <a:endParaRPr lang="hr-HR" sz="1300" kern="1200" dirty="0"/>
        </a:p>
      </dsp:txBody>
      <dsp:txXfrm>
        <a:off x="190437" y="125658"/>
        <a:ext cx="8022347" cy="251448"/>
      </dsp:txXfrm>
    </dsp:sp>
    <dsp:sp modelId="{BA6EDB96-EE01-4117-80B0-E7FDC74C6C28}">
      <dsp:nvSpPr>
        <dsp:cNvPr id="0" name=""/>
        <dsp:cNvSpPr/>
      </dsp:nvSpPr>
      <dsp:spPr>
        <a:xfrm>
          <a:off x="33281" y="94227"/>
          <a:ext cx="314310" cy="3143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D58B885-7DCE-4DCE-B427-D3E54AEF80CD}">
      <dsp:nvSpPr>
        <dsp:cNvPr id="0" name=""/>
        <dsp:cNvSpPr/>
      </dsp:nvSpPr>
      <dsp:spPr>
        <a:xfrm>
          <a:off x="334598" y="502896"/>
          <a:ext cx="7878186" cy="251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58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9. RAZVOJ NOVIH PROIZVODA</a:t>
          </a:r>
          <a:endParaRPr lang="hr-HR" sz="1300" kern="1200" dirty="0"/>
        </a:p>
      </dsp:txBody>
      <dsp:txXfrm>
        <a:off x="334598" y="502896"/>
        <a:ext cx="7878186" cy="251448"/>
      </dsp:txXfrm>
    </dsp:sp>
    <dsp:sp modelId="{675368F0-B25B-4638-9176-C9955D131ECD}">
      <dsp:nvSpPr>
        <dsp:cNvPr id="0" name=""/>
        <dsp:cNvSpPr/>
      </dsp:nvSpPr>
      <dsp:spPr>
        <a:xfrm>
          <a:off x="177443" y="471465"/>
          <a:ext cx="314310" cy="3143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BAAAD52-20AF-4318-91B2-61FC2A260C33}">
      <dsp:nvSpPr>
        <dsp:cNvPr id="0" name=""/>
        <dsp:cNvSpPr/>
      </dsp:nvSpPr>
      <dsp:spPr>
        <a:xfrm>
          <a:off x="334598" y="880134"/>
          <a:ext cx="7878186" cy="251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58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10. ŽIVOTNI CIKLUS PROIZVODA</a:t>
          </a:r>
          <a:endParaRPr lang="hr-HR" sz="1300" kern="1200" dirty="0"/>
        </a:p>
      </dsp:txBody>
      <dsp:txXfrm>
        <a:off x="334598" y="880134"/>
        <a:ext cx="7878186" cy="251448"/>
      </dsp:txXfrm>
    </dsp:sp>
    <dsp:sp modelId="{54773C10-A1EF-47AD-9E05-3FBA0EA01471}">
      <dsp:nvSpPr>
        <dsp:cNvPr id="0" name=""/>
        <dsp:cNvSpPr/>
      </dsp:nvSpPr>
      <dsp:spPr>
        <a:xfrm>
          <a:off x="177443" y="848703"/>
          <a:ext cx="314310" cy="3143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057B0F2-6514-418C-9F8C-C41BC0F5A363}">
      <dsp:nvSpPr>
        <dsp:cNvPr id="0" name=""/>
        <dsp:cNvSpPr/>
      </dsp:nvSpPr>
      <dsp:spPr>
        <a:xfrm>
          <a:off x="190437" y="1257372"/>
          <a:ext cx="8022347" cy="251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58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11. BENCHMARKING I MARKETING ODNOSA</a:t>
          </a:r>
          <a:endParaRPr lang="hr-HR" sz="1300" kern="1200" dirty="0"/>
        </a:p>
      </dsp:txBody>
      <dsp:txXfrm>
        <a:off x="190437" y="1257372"/>
        <a:ext cx="8022347" cy="251448"/>
      </dsp:txXfrm>
    </dsp:sp>
    <dsp:sp modelId="{836813E4-B983-4019-A8B1-74C82EB7FB6A}">
      <dsp:nvSpPr>
        <dsp:cNvPr id="0" name=""/>
        <dsp:cNvSpPr/>
      </dsp:nvSpPr>
      <dsp:spPr>
        <a:xfrm>
          <a:off x="33281" y="1225941"/>
          <a:ext cx="314310" cy="3143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74382-5A43-47AE-BF71-4779004061E0}">
      <dsp:nvSpPr>
        <dsp:cNvPr id="0" name=""/>
        <dsp:cNvSpPr/>
      </dsp:nvSpPr>
      <dsp:spPr>
        <a:xfrm>
          <a:off x="1156431" y="447823"/>
          <a:ext cx="4247322" cy="424732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CIJENA</a:t>
          </a:r>
          <a:endParaRPr lang="hr-HR" sz="2100" kern="1200" dirty="0"/>
        </a:p>
      </dsp:txBody>
      <dsp:txXfrm>
        <a:off x="3328633" y="1233578"/>
        <a:ext cx="1567464" cy="1264084"/>
      </dsp:txXfrm>
    </dsp:sp>
    <dsp:sp modelId="{20941C8B-7889-4797-B86F-052BA72AE067}">
      <dsp:nvSpPr>
        <dsp:cNvPr id="0" name=""/>
        <dsp:cNvSpPr/>
      </dsp:nvSpPr>
      <dsp:spPr>
        <a:xfrm>
          <a:off x="1152129" y="481856"/>
          <a:ext cx="4247322" cy="424732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DISTRIBUCIJA</a:t>
          </a:r>
          <a:endParaRPr lang="hr-HR" sz="2100" kern="1200" dirty="0"/>
        </a:p>
      </dsp:txBody>
      <dsp:txXfrm>
        <a:off x="3351635" y="2681362"/>
        <a:ext cx="1567464" cy="1264084"/>
      </dsp:txXfrm>
    </dsp:sp>
    <dsp:sp modelId="{1737F0D4-49EC-4014-84A0-C91A3E8F0B29}">
      <dsp:nvSpPr>
        <dsp:cNvPr id="0" name=""/>
        <dsp:cNvSpPr/>
      </dsp:nvSpPr>
      <dsp:spPr>
        <a:xfrm>
          <a:off x="1152129" y="520974"/>
          <a:ext cx="4247322" cy="424732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PROMOCIJA</a:t>
          </a:r>
          <a:endParaRPr lang="hr-HR" sz="2100" kern="1200" dirty="0"/>
        </a:p>
      </dsp:txBody>
      <dsp:txXfrm>
        <a:off x="1632481" y="2720480"/>
        <a:ext cx="1567464" cy="1264084"/>
      </dsp:txXfrm>
    </dsp:sp>
    <dsp:sp modelId="{85F6A9C4-7CF2-4B55-B85A-E754F287D019}">
      <dsp:nvSpPr>
        <dsp:cNvPr id="0" name=""/>
        <dsp:cNvSpPr/>
      </dsp:nvSpPr>
      <dsp:spPr>
        <a:xfrm>
          <a:off x="720091" y="203189"/>
          <a:ext cx="4247322" cy="424732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PROIZVOD</a:t>
          </a:r>
          <a:endParaRPr lang="hr-HR" sz="2100" kern="1200" dirty="0"/>
        </a:p>
      </dsp:txBody>
      <dsp:txXfrm>
        <a:off x="1200443" y="986921"/>
        <a:ext cx="1567464" cy="1264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2180E-CA64-43D1-B98D-A55F65C01DEC}">
      <dsp:nvSpPr>
        <dsp:cNvPr id="0" name=""/>
        <dsp:cNvSpPr/>
      </dsp:nvSpPr>
      <dsp:spPr>
        <a:xfrm>
          <a:off x="3037993" y="1514032"/>
          <a:ext cx="1838589" cy="12977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effectLst/>
            </a:rPr>
            <a:t>Proizvod</a:t>
          </a:r>
          <a:endParaRPr lang="hr-HR" sz="2400" b="1" kern="1200" dirty="0">
            <a:effectLst/>
          </a:endParaRPr>
        </a:p>
      </dsp:txBody>
      <dsp:txXfrm>
        <a:off x="3101344" y="1577383"/>
        <a:ext cx="1711887" cy="1171040"/>
      </dsp:txXfrm>
    </dsp:sp>
    <dsp:sp modelId="{B96FA800-6274-476F-9AA2-04231987A0B7}">
      <dsp:nvSpPr>
        <dsp:cNvPr id="0" name=""/>
        <dsp:cNvSpPr/>
      </dsp:nvSpPr>
      <dsp:spPr>
        <a:xfrm rot="16200000">
          <a:off x="3635201" y="1191945"/>
          <a:ext cx="6441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417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2330E-A3EA-4E67-BE33-B0D80F4804E2}">
      <dsp:nvSpPr>
        <dsp:cNvPr id="0" name=""/>
        <dsp:cNvSpPr/>
      </dsp:nvSpPr>
      <dsp:spPr>
        <a:xfrm>
          <a:off x="3240739" y="371"/>
          <a:ext cx="1433097" cy="8694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effectLst/>
            </a:rPr>
            <a:t>Fizički predmeti</a:t>
          </a:r>
          <a:endParaRPr lang="hr-HR" sz="2400" b="1" kern="1200" dirty="0">
            <a:effectLst/>
          </a:endParaRPr>
        </a:p>
      </dsp:txBody>
      <dsp:txXfrm>
        <a:off x="3283184" y="42816"/>
        <a:ext cx="1348207" cy="784597"/>
      </dsp:txXfrm>
    </dsp:sp>
    <dsp:sp modelId="{D6053856-367C-4B5A-9DBA-84562C4133BA}">
      <dsp:nvSpPr>
        <dsp:cNvPr id="0" name=""/>
        <dsp:cNvSpPr/>
      </dsp:nvSpPr>
      <dsp:spPr>
        <a:xfrm rot="20111526">
          <a:off x="4861525" y="1669514"/>
          <a:ext cx="3263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B4588-E110-4A99-A7FC-866316A8E920}">
      <dsp:nvSpPr>
        <dsp:cNvPr id="0" name=""/>
        <dsp:cNvSpPr/>
      </dsp:nvSpPr>
      <dsp:spPr>
        <a:xfrm>
          <a:off x="5172801" y="835098"/>
          <a:ext cx="1433097" cy="8694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effectLst/>
            </a:rPr>
            <a:t>Usluge</a:t>
          </a:r>
          <a:endParaRPr lang="hr-HR" sz="2400" b="1" kern="1200" dirty="0">
            <a:effectLst/>
          </a:endParaRPr>
        </a:p>
      </dsp:txBody>
      <dsp:txXfrm>
        <a:off x="5215246" y="877543"/>
        <a:ext cx="1348207" cy="784597"/>
      </dsp:txXfrm>
    </dsp:sp>
    <dsp:sp modelId="{26D25CAB-F12C-486A-97AE-CA1F954F08F0}">
      <dsp:nvSpPr>
        <dsp:cNvPr id="0" name=""/>
        <dsp:cNvSpPr/>
      </dsp:nvSpPr>
      <dsp:spPr>
        <a:xfrm rot="986598">
          <a:off x="4867048" y="2500205"/>
          <a:ext cx="4662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62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5537D-7586-44C4-9776-B43AB240B979}">
      <dsp:nvSpPr>
        <dsp:cNvPr id="0" name=""/>
        <dsp:cNvSpPr/>
      </dsp:nvSpPr>
      <dsp:spPr>
        <a:xfrm>
          <a:off x="5323725" y="2342926"/>
          <a:ext cx="1433097" cy="8694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effectLst/>
            </a:rPr>
            <a:t>Osobe</a:t>
          </a:r>
          <a:endParaRPr lang="hr-HR" sz="2400" b="1" kern="1200" dirty="0">
            <a:effectLst/>
          </a:endParaRPr>
        </a:p>
      </dsp:txBody>
      <dsp:txXfrm>
        <a:off x="5366170" y="2385371"/>
        <a:ext cx="1348207" cy="784597"/>
      </dsp:txXfrm>
    </dsp:sp>
    <dsp:sp modelId="{5D3B48C9-CC60-43E9-8A98-374D176A0AF2}">
      <dsp:nvSpPr>
        <dsp:cNvPr id="0" name=""/>
        <dsp:cNvSpPr/>
      </dsp:nvSpPr>
      <dsp:spPr>
        <a:xfrm rot="5400000">
          <a:off x="3635201" y="3133861"/>
          <a:ext cx="6441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417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DCF90-7B34-4C19-B6E9-CF5BA36FBD09}">
      <dsp:nvSpPr>
        <dsp:cNvPr id="0" name=""/>
        <dsp:cNvSpPr/>
      </dsp:nvSpPr>
      <dsp:spPr>
        <a:xfrm>
          <a:off x="3240739" y="3455948"/>
          <a:ext cx="1433097" cy="8694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effectLst/>
            </a:rPr>
            <a:t>Mjesta</a:t>
          </a:r>
          <a:endParaRPr lang="hr-HR" sz="2400" b="1" kern="1200" dirty="0">
            <a:effectLst/>
          </a:endParaRPr>
        </a:p>
      </dsp:txBody>
      <dsp:txXfrm>
        <a:off x="3283184" y="3498393"/>
        <a:ext cx="1348207" cy="784597"/>
      </dsp:txXfrm>
    </dsp:sp>
    <dsp:sp modelId="{839CDDF2-1E98-49BC-B990-35F1387652B8}">
      <dsp:nvSpPr>
        <dsp:cNvPr id="0" name=""/>
        <dsp:cNvSpPr/>
      </dsp:nvSpPr>
      <dsp:spPr>
        <a:xfrm rot="9750384">
          <a:off x="2803586" y="2488708"/>
          <a:ext cx="2399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99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7E13E-B88B-440E-A02B-D19CA2E07A55}">
      <dsp:nvSpPr>
        <dsp:cNvPr id="0" name=""/>
        <dsp:cNvSpPr/>
      </dsp:nvSpPr>
      <dsp:spPr>
        <a:xfrm>
          <a:off x="812584" y="2404662"/>
          <a:ext cx="1996551" cy="8694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effectLst/>
            </a:rPr>
            <a:t>Organizacije</a:t>
          </a:r>
          <a:endParaRPr lang="hr-HR" sz="2400" b="1" kern="1200" dirty="0">
            <a:effectLst/>
          </a:endParaRPr>
        </a:p>
      </dsp:txBody>
      <dsp:txXfrm>
        <a:off x="855029" y="2447107"/>
        <a:ext cx="1911661" cy="784597"/>
      </dsp:txXfrm>
    </dsp:sp>
    <dsp:sp modelId="{A36450E5-E0DE-453E-8258-872F4E31C8D9}">
      <dsp:nvSpPr>
        <dsp:cNvPr id="0" name=""/>
        <dsp:cNvSpPr/>
      </dsp:nvSpPr>
      <dsp:spPr>
        <a:xfrm rot="12236940">
          <a:off x="2792485" y="1702517"/>
          <a:ext cx="2565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5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841A2-D9C9-4EC1-ADC6-2710E5A2798F}">
      <dsp:nvSpPr>
        <dsp:cNvPr id="0" name=""/>
        <dsp:cNvSpPr/>
      </dsp:nvSpPr>
      <dsp:spPr>
        <a:xfrm>
          <a:off x="1370431" y="897439"/>
          <a:ext cx="1433097" cy="8694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effectLst/>
            </a:rPr>
            <a:t>Ideje</a:t>
          </a:r>
          <a:endParaRPr lang="hr-HR" sz="2400" b="1" kern="1200" dirty="0">
            <a:effectLst/>
          </a:endParaRPr>
        </a:p>
      </dsp:txBody>
      <dsp:txXfrm>
        <a:off x="1412876" y="939884"/>
        <a:ext cx="1348207" cy="7845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C75E2-9FB2-41F6-AA0E-80ED6095D1D0}">
      <dsp:nvSpPr>
        <dsp:cNvPr id="0" name=""/>
        <dsp:cNvSpPr/>
      </dsp:nvSpPr>
      <dsp:spPr>
        <a:xfrm>
          <a:off x="0" y="1497627"/>
          <a:ext cx="2296060" cy="22960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0EC6E68-EC73-445D-9BA6-482F835AC903}">
      <dsp:nvSpPr>
        <dsp:cNvPr id="0" name=""/>
        <dsp:cNvSpPr/>
      </dsp:nvSpPr>
      <dsp:spPr>
        <a:xfrm>
          <a:off x="459212" y="1956840"/>
          <a:ext cx="1377636" cy="13776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914E2879-9563-4B65-A747-A82ECC2A4AAA}">
      <dsp:nvSpPr>
        <dsp:cNvPr id="0" name=""/>
        <dsp:cNvSpPr/>
      </dsp:nvSpPr>
      <dsp:spPr>
        <a:xfrm>
          <a:off x="918424" y="2416052"/>
          <a:ext cx="459212" cy="4592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CB45B24-947E-45F7-9A98-648BF042D2CF}">
      <dsp:nvSpPr>
        <dsp:cNvPr id="0" name=""/>
        <dsp:cNvSpPr/>
      </dsp:nvSpPr>
      <dsp:spPr>
        <a:xfrm>
          <a:off x="2678737" y="732274"/>
          <a:ext cx="1148030" cy="66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OSNOVNI PROIZVOD</a:t>
          </a:r>
          <a:endParaRPr lang="hr-HR" sz="1700" kern="1200" dirty="0"/>
        </a:p>
      </dsp:txBody>
      <dsp:txXfrm>
        <a:off x="2678737" y="732274"/>
        <a:ext cx="1148030" cy="669684"/>
      </dsp:txXfrm>
    </dsp:sp>
    <dsp:sp modelId="{CDD9610F-8F5D-4C6A-A57E-BB7214683A76}">
      <dsp:nvSpPr>
        <dsp:cNvPr id="0" name=""/>
        <dsp:cNvSpPr/>
      </dsp:nvSpPr>
      <dsp:spPr>
        <a:xfrm>
          <a:off x="2391730" y="1067116"/>
          <a:ext cx="28700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323B97A-641B-4406-B583-C7E969352F93}">
      <dsp:nvSpPr>
        <dsp:cNvPr id="0" name=""/>
        <dsp:cNvSpPr/>
      </dsp:nvSpPr>
      <dsp:spPr>
        <a:xfrm rot="5400000">
          <a:off x="980226" y="1235302"/>
          <a:ext cx="1578159" cy="1242551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A41A55A-A140-48B2-B245-96F57548FC4E}">
      <dsp:nvSpPr>
        <dsp:cNvPr id="0" name=""/>
        <dsp:cNvSpPr/>
      </dsp:nvSpPr>
      <dsp:spPr>
        <a:xfrm>
          <a:off x="2678737" y="1401958"/>
          <a:ext cx="1148030" cy="66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OČEKIVANI PROIZVOD</a:t>
          </a:r>
          <a:endParaRPr lang="hr-HR" sz="1700" kern="1200" dirty="0"/>
        </a:p>
      </dsp:txBody>
      <dsp:txXfrm>
        <a:off x="2678737" y="1401958"/>
        <a:ext cx="1148030" cy="669684"/>
      </dsp:txXfrm>
    </dsp:sp>
    <dsp:sp modelId="{8725BD8A-C0B3-4E4F-8645-14C1616909C5}">
      <dsp:nvSpPr>
        <dsp:cNvPr id="0" name=""/>
        <dsp:cNvSpPr/>
      </dsp:nvSpPr>
      <dsp:spPr>
        <a:xfrm>
          <a:off x="2391730" y="1736800"/>
          <a:ext cx="28700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A52ED7E-BB4C-4A07-BC26-6D7C3D66D780}">
      <dsp:nvSpPr>
        <dsp:cNvPr id="0" name=""/>
        <dsp:cNvSpPr/>
      </dsp:nvSpPr>
      <dsp:spPr>
        <a:xfrm rot="5400000">
          <a:off x="1318972" y="1894540"/>
          <a:ext cx="1229770" cy="913449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D3568F5-D9CB-4AF2-B11B-A19E53A1EA4F}">
      <dsp:nvSpPr>
        <dsp:cNvPr id="0" name=""/>
        <dsp:cNvSpPr/>
      </dsp:nvSpPr>
      <dsp:spPr>
        <a:xfrm>
          <a:off x="2678737" y="2071643"/>
          <a:ext cx="1148030" cy="66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PROŠIRENI PROIZVOD</a:t>
          </a:r>
          <a:endParaRPr lang="hr-HR" sz="1700" kern="1200" dirty="0"/>
        </a:p>
      </dsp:txBody>
      <dsp:txXfrm>
        <a:off x="2678737" y="2071643"/>
        <a:ext cx="1148030" cy="669684"/>
      </dsp:txXfrm>
    </dsp:sp>
    <dsp:sp modelId="{FE099053-B2CB-48FC-8698-3BE2BF34A6BA}">
      <dsp:nvSpPr>
        <dsp:cNvPr id="0" name=""/>
        <dsp:cNvSpPr/>
      </dsp:nvSpPr>
      <dsp:spPr>
        <a:xfrm>
          <a:off x="2391730" y="2406485"/>
          <a:ext cx="28700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9A9AE71-DD1C-4CC5-800F-14A61014D142}">
      <dsp:nvSpPr>
        <dsp:cNvPr id="0" name=""/>
        <dsp:cNvSpPr/>
      </dsp:nvSpPr>
      <dsp:spPr>
        <a:xfrm rot="5400000">
          <a:off x="1658138" y="2553241"/>
          <a:ext cx="878625" cy="584347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32A49-2FCA-4D71-82C0-302C612450D2}">
      <dsp:nvSpPr>
        <dsp:cNvPr id="0" name=""/>
        <dsp:cNvSpPr/>
      </dsp:nvSpPr>
      <dsp:spPr>
        <a:xfrm>
          <a:off x="0" y="106514"/>
          <a:ext cx="8828856" cy="5516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NEOPIPLJIVOST</a:t>
          </a:r>
          <a:endParaRPr lang="hr-HR" sz="2300" kern="1200" dirty="0"/>
        </a:p>
      </dsp:txBody>
      <dsp:txXfrm>
        <a:off x="26930" y="133444"/>
        <a:ext cx="8774996" cy="497795"/>
      </dsp:txXfrm>
    </dsp:sp>
    <dsp:sp modelId="{ACB9046B-72B3-4263-B4BB-D42796CD42A0}">
      <dsp:nvSpPr>
        <dsp:cNvPr id="0" name=""/>
        <dsp:cNvSpPr/>
      </dsp:nvSpPr>
      <dsp:spPr>
        <a:xfrm>
          <a:off x="0" y="658169"/>
          <a:ext cx="8828856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31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kern="1200" dirty="0" smtClean="0"/>
            <a:t>Usluge se ne mogu lako izložiti, vidjeti, okusiti, opipati i sl. prije nego se kupe. </a:t>
          </a:r>
          <a:endParaRPr lang="hr-HR" sz="1800" kern="1200" dirty="0"/>
        </a:p>
      </dsp:txBody>
      <dsp:txXfrm>
        <a:off x="0" y="658169"/>
        <a:ext cx="8828856" cy="380880"/>
      </dsp:txXfrm>
    </dsp:sp>
    <dsp:sp modelId="{8FEBCEBD-1C40-46AE-87A1-4A814D3255A8}">
      <dsp:nvSpPr>
        <dsp:cNvPr id="0" name=""/>
        <dsp:cNvSpPr/>
      </dsp:nvSpPr>
      <dsp:spPr>
        <a:xfrm>
          <a:off x="0" y="1039049"/>
          <a:ext cx="8828856" cy="5516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NEDJELJIVOST</a:t>
          </a:r>
          <a:endParaRPr lang="hr-HR" sz="2300" kern="1200" dirty="0"/>
        </a:p>
      </dsp:txBody>
      <dsp:txXfrm>
        <a:off x="26930" y="1065979"/>
        <a:ext cx="8774996" cy="497795"/>
      </dsp:txXfrm>
    </dsp:sp>
    <dsp:sp modelId="{53C5AC79-7EC2-45A4-A3DB-C666AC425D6A}">
      <dsp:nvSpPr>
        <dsp:cNvPr id="0" name=""/>
        <dsp:cNvSpPr/>
      </dsp:nvSpPr>
      <dsp:spPr>
        <a:xfrm>
          <a:off x="0" y="1590704"/>
          <a:ext cx="8828856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31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kern="1200" dirty="0" smtClean="0"/>
            <a:t>Usluge se ne mogu odijeliti od svoga pružatelja, bez obzira tko je to.</a:t>
          </a:r>
          <a:endParaRPr lang="hr-HR" sz="1800" kern="1200" dirty="0"/>
        </a:p>
      </dsp:txBody>
      <dsp:txXfrm>
        <a:off x="0" y="1590704"/>
        <a:ext cx="8828856" cy="380880"/>
      </dsp:txXfrm>
    </dsp:sp>
    <dsp:sp modelId="{9A241FFB-A628-4139-BBBA-6D51CD1E877F}">
      <dsp:nvSpPr>
        <dsp:cNvPr id="0" name=""/>
        <dsp:cNvSpPr/>
      </dsp:nvSpPr>
      <dsp:spPr>
        <a:xfrm>
          <a:off x="0" y="1971584"/>
          <a:ext cx="8828856" cy="5516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PROMJENJIVOST</a:t>
          </a:r>
          <a:endParaRPr lang="hr-HR" sz="2300" kern="1200" dirty="0"/>
        </a:p>
      </dsp:txBody>
      <dsp:txXfrm>
        <a:off x="26930" y="1998514"/>
        <a:ext cx="8774996" cy="497795"/>
      </dsp:txXfrm>
    </dsp:sp>
    <dsp:sp modelId="{8BB9710E-D8DF-479E-8329-91CB6217300E}">
      <dsp:nvSpPr>
        <dsp:cNvPr id="0" name=""/>
        <dsp:cNvSpPr/>
      </dsp:nvSpPr>
      <dsp:spPr>
        <a:xfrm>
          <a:off x="0" y="2523239"/>
          <a:ext cx="8828856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31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kern="1200" dirty="0" smtClean="0"/>
            <a:t>Kvaliteta usluga ovisi o tome tko ju pruža, kada ju pruža, na kojem mjestu i na koji način – teško se kontrolira kvaliteta.</a:t>
          </a:r>
          <a:endParaRPr lang="hr-HR" sz="1800" kern="1200" dirty="0"/>
        </a:p>
      </dsp:txBody>
      <dsp:txXfrm>
        <a:off x="0" y="2523239"/>
        <a:ext cx="8828856" cy="571320"/>
      </dsp:txXfrm>
    </dsp:sp>
    <dsp:sp modelId="{ABFA0206-2654-4F5A-BDC3-D3240ED54E22}">
      <dsp:nvSpPr>
        <dsp:cNvPr id="0" name=""/>
        <dsp:cNvSpPr/>
      </dsp:nvSpPr>
      <dsp:spPr>
        <a:xfrm>
          <a:off x="0" y="3094559"/>
          <a:ext cx="8828856" cy="5516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PROLAZNOST</a:t>
          </a:r>
          <a:endParaRPr lang="hr-HR" sz="2300" kern="1200" dirty="0"/>
        </a:p>
      </dsp:txBody>
      <dsp:txXfrm>
        <a:off x="26930" y="3121489"/>
        <a:ext cx="8774996" cy="497795"/>
      </dsp:txXfrm>
    </dsp:sp>
    <dsp:sp modelId="{6D4757E8-3CF4-489F-B316-F5E149488C20}">
      <dsp:nvSpPr>
        <dsp:cNvPr id="0" name=""/>
        <dsp:cNvSpPr/>
      </dsp:nvSpPr>
      <dsp:spPr>
        <a:xfrm>
          <a:off x="0" y="3646214"/>
          <a:ext cx="8828856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31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kern="1200" dirty="0" smtClean="0"/>
            <a:t>Usluge se ne mogu skladištiti za kasniju uporabu.</a:t>
          </a:r>
          <a:endParaRPr lang="hr-HR" sz="1800" kern="1200" dirty="0"/>
        </a:p>
      </dsp:txBody>
      <dsp:txXfrm>
        <a:off x="0" y="3646214"/>
        <a:ext cx="8828856" cy="380880"/>
      </dsp:txXfrm>
    </dsp:sp>
    <dsp:sp modelId="{A5766057-9B5B-4EA3-A5FC-3A5572EC27A1}">
      <dsp:nvSpPr>
        <dsp:cNvPr id="0" name=""/>
        <dsp:cNvSpPr/>
      </dsp:nvSpPr>
      <dsp:spPr>
        <a:xfrm>
          <a:off x="0" y="4027094"/>
          <a:ext cx="8828856" cy="5516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NEPOSTOJANJE VLASNIŠTVA</a:t>
          </a:r>
          <a:endParaRPr lang="hr-HR" sz="2300" kern="1200" dirty="0"/>
        </a:p>
      </dsp:txBody>
      <dsp:txXfrm>
        <a:off x="26930" y="4054024"/>
        <a:ext cx="8774996" cy="497795"/>
      </dsp:txXfrm>
    </dsp:sp>
    <dsp:sp modelId="{0FF1460C-72D8-4A02-8489-64BD2943606C}">
      <dsp:nvSpPr>
        <dsp:cNvPr id="0" name=""/>
        <dsp:cNvSpPr/>
      </dsp:nvSpPr>
      <dsp:spPr>
        <a:xfrm>
          <a:off x="0" y="4578749"/>
          <a:ext cx="8828856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316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800" kern="1200" dirty="0" smtClean="0"/>
            <a:t>Kupac usluge često ima pristup na ograničeno vrijeme, te je najčešće ne može prodati onda kada ju više ne želi posjedovati. </a:t>
          </a:r>
          <a:endParaRPr lang="hr-HR" sz="1800" kern="1200" dirty="0"/>
        </a:p>
      </dsp:txBody>
      <dsp:txXfrm>
        <a:off x="0" y="4578749"/>
        <a:ext cx="8828856" cy="571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47E96-8E82-48CC-88ED-F840EA721520}">
      <dsp:nvSpPr>
        <dsp:cNvPr id="0" name=""/>
        <dsp:cNvSpPr/>
      </dsp:nvSpPr>
      <dsp:spPr>
        <a:xfrm>
          <a:off x="902035" y="0"/>
          <a:ext cx="5256583" cy="525658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PARTNERSKI</a:t>
          </a:r>
          <a:endParaRPr lang="hr-HR" sz="1800" kern="1200" dirty="0"/>
        </a:p>
      </dsp:txBody>
      <dsp:txXfrm>
        <a:off x="2544717" y="262829"/>
        <a:ext cx="1971219" cy="525658"/>
      </dsp:txXfrm>
    </dsp:sp>
    <dsp:sp modelId="{0461F337-1F4B-49E1-A989-CCEEEDC4DBBD}">
      <dsp:nvSpPr>
        <dsp:cNvPr id="0" name=""/>
        <dsp:cNvSpPr/>
      </dsp:nvSpPr>
      <dsp:spPr>
        <a:xfrm>
          <a:off x="1296278" y="788487"/>
          <a:ext cx="4468096" cy="446809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2753"/>
                <a:satOff val="-9438"/>
                <a:lumOff val="8514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2753"/>
                <a:satOff val="-9438"/>
                <a:lumOff val="8514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2753"/>
                <a:satOff val="-9438"/>
                <a:lumOff val="85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PROAKTIVNI</a:t>
          </a:r>
          <a:endParaRPr lang="hr-HR" sz="1800" kern="1200" dirty="0"/>
        </a:p>
      </dsp:txBody>
      <dsp:txXfrm>
        <a:off x="2566893" y="1045403"/>
        <a:ext cx="1926866" cy="513831"/>
      </dsp:txXfrm>
    </dsp:sp>
    <dsp:sp modelId="{F7BDB485-69EB-4D15-B51A-D8DE46E63EC0}">
      <dsp:nvSpPr>
        <dsp:cNvPr id="0" name=""/>
        <dsp:cNvSpPr/>
      </dsp:nvSpPr>
      <dsp:spPr>
        <a:xfrm>
          <a:off x="1690522" y="1576975"/>
          <a:ext cx="3679608" cy="367960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5506"/>
                <a:satOff val="-18875"/>
                <a:lumOff val="17028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5506"/>
                <a:satOff val="-18875"/>
                <a:lumOff val="17028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5506"/>
                <a:satOff val="-18875"/>
                <a:lumOff val="170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ODGOVORNI</a:t>
          </a:r>
          <a:endParaRPr lang="hr-HR" sz="1800" kern="1200" dirty="0"/>
        </a:p>
      </dsp:txBody>
      <dsp:txXfrm>
        <a:off x="2578228" y="1830868"/>
        <a:ext cx="1904197" cy="507786"/>
      </dsp:txXfrm>
    </dsp:sp>
    <dsp:sp modelId="{EC7F4B46-1D09-40C9-9E04-42ABE214439C}">
      <dsp:nvSpPr>
        <dsp:cNvPr id="0" name=""/>
        <dsp:cNvSpPr/>
      </dsp:nvSpPr>
      <dsp:spPr>
        <a:xfrm>
          <a:off x="2084766" y="2365462"/>
          <a:ext cx="2891121" cy="289112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8259"/>
                <a:satOff val="-28313"/>
                <a:lumOff val="25542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8259"/>
                <a:satOff val="-28313"/>
                <a:lumOff val="25542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8259"/>
                <a:satOff val="-28313"/>
                <a:lumOff val="255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REAKTIVNI</a:t>
          </a:r>
          <a:endParaRPr lang="hr-HR" sz="1800" kern="1200" dirty="0"/>
        </a:p>
      </dsp:txBody>
      <dsp:txXfrm>
        <a:off x="2749724" y="2625663"/>
        <a:ext cx="1561205" cy="520401"/>
      </dsp:txXfrm>
    </dsp:sp>
    <dsp:sp modelId="{47DA2C1E-162A-42FD-96EC-526ADADA93B1}">
      <dsp:nvSpPr>
        <dsp:cNvPr id="0" name=""/>
        <dsp:cNvSpPr/>
      </dsp:nvSpPr>
      <dsp:spPr>
        <a:xfrm>
          <a:off x="2479010" y="3153950"/>
          <a:ext cx="2102633" cy="21026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51011"/>
                <a:satOff val="-37751"/>
                <a:lumOff val="34056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51011"/>
                <a:satOff val="-37751"/>
                <a:lumOff val="34056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51011"/>
                <a:satOff val="-37751"/>
                <a:lumOff val="340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TEMELJNI</a:t>
          </a:r>
          <a:endParaRPr lang="hr-HR" sz="1800" kern="1200" dirty="0"/>
        </a:p>
      </dsp:txBody>
      <dsp:txXfrm>
        <a:off x="2786933" y="3679608"/>
        <a:ext cx="1486786" cy="1051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1AE85-36E9-41FE-BE3D-0D94D484BB68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6349B-579B-446E-944D-2E46BA008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349B-579B-446E-944D-2E46BA0082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BUSC_TLE_Jigsaw_Puzz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6002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gradFill flip="none" rotWithShape="1">
            <a:gsLst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P_SBUSC_TXT_Jigsaw_Puzzl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diagramLayout" Target="../diagrams/layout4.xml"/><Relationship Id="rId5" Type="http://schemas.openxmlformats.org/officeDocument/2006/relationships/image" Target="../media/image6.jpeg"/><Relationship Id="rId10" Type="http://schemas.openxmlformats.org/officeDocument/2006/relationships/diagramData" Target="../diagrams/data4.xml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microsoft.com/office/2007/relationships/diagramDrawing" Target="../diagrams/drawing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2935188" cy="86409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Nastavna </a:t>
            </a:r>
          </a:p>
          <a:p>
            <a:r>
              <a:rPr lang="hr-HR" dirty="0" smtClean="0"/>
              <a:t>cjelina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949280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Udžbenik: MARKETING 4</a:t>
            </a: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Autori: Maja Martinović, Olivera Jurković Majić, Ana Babić, Ana Kuštrak, Martina </a:t>
            </a:r>
            <a:r>
              <a:rPr lang="hr-HR" sz="1400" dirty="0" err="1" smtClean="0">
                <a:solidFill>
                  <a:schemeClr val="bg1"/>
                </a:solidFill>
                <a:latin typeface="+mj-lt"/>
              </a:rPr>
              <a:t>Čaić</a:t>
            </a:r>
            <a:endParaRPr lang="hr-HR" sz="14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Prezentaciju pripremila: Sanja Arambašić</a:t>
            </a:r>
            <a:endParaRPr lang="hr-H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43200" y="664804"/>
            <a:ext cx="7200800" cy="150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PROIZVOD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Klasifikacija proizvoda prema tipu tržišta:</a:t>
            </a:r>
          </a:p>
          <a:p>
            <a:pPr lvl="1"/>
            <a:r>
              <a:rPr lang="hr-HR" dirty="0" smtClean="0"/>
              <a:t>proizvodi krajnje potrošnje</a:t>
            </a:r>
          </a:p>
          <a:p>
            <a:pPr lvl="2"/>
            <a:r>
              <a:rPr lang="hr-HR" dirty="0" smtClean="0"/>
              <a:t>zadovoljavanje osobnih i obiteljskih potreba</a:t>
            </a:r>
          </a:p>
          <a:p>
            <a:pPr lvl="1"/>
            <a:r>
              <a:rPr lang="hr-HR" dirty="0" smtClean="0"/>
              <a:t>proizvodi poslovne potrošnje</a:t>
            </a:r>
          </a:p>
          <a:p>
            <a:pPr lvl="2"/>
            <a:r>
              <a:rPr lang="hr-HR" dirty="0" smtClean="0"/>
              <a:t>kupljeni za korištenje u tvrtkama ili za daljnju obradu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7625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1.1. PROIZVOD I USLUGA KAO PREDMET MARKETINGA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9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nline.konzum.hr/images/products/041/04120656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58000"/>
            <a:ext cx="54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ecipeci.com/wp-content/uploads/2012/03/P3250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543671" cy="19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>
          <a:xfrm rot="16200000" flipV="1">
            <a:off x="2765265" y="3710496"/>
            <a:ext cx="684535" cy="48066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1"/>
          <p:cNvSpPr txBox="1">
            <a:spLocks/>
          </p:cNvSpPr>
          <p:nvPr/>
        </p:nvSpPr>
        <p:spPr>
          <a:xfrm>
            <a:off x="323528" y="4394820"/>
            <a:ext cx="2543671" cy="2048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ŠEĆER je proizvod krajnje potrošnje ako ga kupimo i koristimo u kućanstvu npr. za pravljenje kolača</a:t>
            </a:r>
            <a:endParaRPr lang="hr-H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102" name="Picture 6" descr="http://www.jatrgovac.com/usdocs/kras-karolina-logo-mid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18255"/>
            <a:ext cx="2533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urved Connector 10"/>
          <p:cNvCxnSpPr/>
          <p:nvPr/>
        </p:nvCxnSpPr>
        <p:spPr>
          <a:xfrm rot="5400000" flipH="1" flipV="1">
            <a:off x="5856449" y="3417306"/>
            <a:ext cx="1008113" cy="7434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1"/>
          <p:cNvSpPr txBox="1">
            <a:spLocks/>
          </p:cNvSpPr>
          <p:nvPr/>
        </p:nvSpPr>
        <p:spPr>
          <a:xfrm>
            <a:off x="6195764" y="4295195"/>
            <a:ext cx="2543671" cy="2302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ŠEĆER je proizvod poslovne potrošnje ako ga kupuje npr. konditorsko poduzeće za daljnju preradu.</a:t>
            </a:r>
            <a:endParaRPr lang="hr-H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1.1. PROIZVOD I USLUGA KAO PREDMET MARKETINGA</a:t>
            </a:r>
            <a:endParaRPr lang="hr-HR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7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Klasifikacija proizvoda krajnje potrošnje s obzirom na način kupnje i ponude:</a:t>
            </a:r>
          </a:p>
          <a:p>
            <a:pPr lvl="1"/>
            <a:r>
              <a:rPr lang="hr-HR" dirty="0" smtClean="0"/>
              <a:t>obični proizvodi</a:t>
            </a:r>
          </a:p>
          <a:p>
            <a:pPr lvl="2"/>
            <a:r>
              <a:rPr lang="hr-HR" dirty="0" smtClean="0"/>
              <a:t>često se kupuju uz minimalnu usporedbu i kupovni trud</a:t>
            </a:r>
          </a:p>
          <a:p>
            <a:pPr lvl="2"/>
            <a:r>
              <a:rPr lang="hr-HR" dirty="0" smtClean="0"/>
              <a:t>npr. novine, kruh i sl.</a:t>
            </a:r>
          </a:p>
          <a:p>
            <a:pPr lvl="1"/>
            <a:r>
              <a:rPr lang="hr-HR" dirty="0" smtClean="0"/>
              <a:t>posebni proizvodi</a:t>
            </a:r>
          </a:p>
          <a:p>
            <a:pPr lvl="2"/>
            <a:r>
              <a:rPr lang="hr-HR" dirty="0" smtClean="0"/>
              <a:t>rjeđe se kupuju i zahtijevaju veći trud i vrijeme za prikupljanje podataka i usporedbu</a:t>
            </a:r>
          </a:p>
          <a:p>
            <a:pPr lvl="2"/>
            <a:r>
              <a:rPr lang="hr-HR" dirty="0" smtClean="0"/>
              <a:t>npr. odjeća, automobil i sl.</a:t>
            </a:r>
          </a:p>
          <a:p>
            <a:pPr lvl="1"/>
            <a:r>
              <a:rPr lang="hr-HR" dirty="0" smtClean="0"/>
              <a:t>specijalni proizvodi</a:t>
            </a:r>
          </a:p>
          <a:p>
            <a:pPr lvl="2"/>
            <a:r>
              <a:rPr lang="hr-HR" dirty="0" smtClean="0"/>
              <a:t>jedinstvenih karakteristika i prepoznatljive marke u čiju se kupnju ulažu posebni napori npr. luksuzna dobra</a:t>
            </a:r>
          </a:p>
          <a:p>
            <a:pPr lvl="1"/>
            <a:r>
              <a:rPr lang="hr-HR" dirty="0" err="1" smtClean="0"/>
              <a:t>netraženi</a:t>
            </a:r>
            <a:r>
              <a:rPr lang="hr-HR" dirty="0" smtClean="0"/>
              <a:t> proizvodi</a:t>
            </a:r>
          </a:p>
          <a:p>
            <a:pPr lvl="2"/>
            <a:r>
              <a:rPr lang="hr-HR" dirty="0" smtClean="0"/>
              <a:t>s njima kupci nisu upoznati, ili ako jesu ne razmišljaju o kupnji npr. životna osiguranja, pogrebne usluge</a:t>
            </a:r>
          </a:p>
          <a:p>
            <a:pPr lvl="2"/>
            <a:r>
              <a:rPr lang="hr-HR" dirty="0" smtClean="0"/>
              <a:t>nabavljamo takve proizvode u izvanrednim situacijama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1.1. PROIZVOD I USLUGA KAO PREDMET MARKETINGA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48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Klasifikacija proizvoda poslovne potrošnje s obzirom na način kupnje i ponude:</a:t>
            </a:r>
          </a:p>
          <a:p>
            <a:pPr lvl="1"/>
            <a:r>
              <a:rPr lang="hr-HR" dirty="0" smtClean="0"/>
              <a:t>materijali i dijelovi</a:t>
            </a:r>
          </a:p>
          <a:p>
            <a:pPr lvl="2"/>
            <a:r>
              <a:rPr lang="hr-HR" dirty="0" smtClean="0"/>
              <a:t>postaju dio kupčevog proizvoda putem daljnje obrade</a:t>
            </a:r>
          </a:p>
          <a:p>
            <a:pPr lvl="2"/>
            <a:r>
              <a:rPr lang="hr-HR" dirty="0" smtClean="0"/>
              <a:t>npr. pšenica, voće, drvo i sl. </a:t>
            </a:r>
          </a:p>
          <a:p>
            <a:pPr lvl="1"/>
            <a:r>
              <a:rPr lang="hr-HR" dirty="0" smtClean="0"/>
              <a:t>kapitalne stavke</a:t>
            </a:r>
          </a:p>
          <a:p>
            <a:pPr lvl="2"/>
            <a:r>
              <a:rPr lang="hr-HR" dirty="0" smtClean="0"/>
              <a:t>proizvodi koji olakšavaju proizvodnju ili poslove kupca</a:t>
            </a:r>
          </a:p>
          <a:p>
            <a:pPr lvl="2"/>
            <a:r>
              <a:rPr lang="hr-HR" dirty="0" smtClean="0"/>
              <a:t>npr. postrojenja i dodatna oprema</a:t>
            </a:r>
          </a:p>
          <a:p>
            <a:pPr lvl="1"/>
            <a:r>
              <a:rPr lang="hr-HR" dirty="0" smtClean="0"/>
              <a:t>potrepštine i usluge</a:t>
            </a:r>
          </a:p>
          <a:p>
            <a:pPr lvl="2"/>
            <a:r>
              <a:rPr lang="hr-HR" dirty="0" smtClean="0"/>
              <a:t>proizvodi koji ne ulaze u gotov proizvod</a:t>
            </a:r>
          </a:p>
          <a:p>
            <a:pPr lvl="2"/>
            <a:r>
              <a:rPr lang="hr-HR" dirty="0" smtClean="0"/>
              <a:t>npr. pogonske potrepštine, predmeti za održavanja i sl.</a:t>
            </a:r>
          </a:p>
          <a:p>
            <a:pPr lvl="2"/>
            <a:endParaRPr lang="hr-HR" dirty="0" smtClean="0"/>
          </a:p>
          <a:p>
            <a:pPr lvl="2"/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1.1. PROIZVOD I USLUGA KAO PREDMET MARKETINGA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2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nfo.jmu.edu/kijiji/files/2014/02/service1-943x34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27" y="4844946"/>
            <a:ext cx="5580112" cy="2041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1.2. RAZLIKA IZMEĐU PROZVODA I USLUGE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Rast udjela uslužnog sektora – trend posljednjih godina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Uslužne djelatnosti (bankarstvo, osiguranje, komunikacije, prijevoz i sl.) – cca. 60% gospodarstva razvijenih zemalja</a:t>
            </a:r>
          </a:p>
          <a:p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65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Usluge su proizvodi koji se sastoje od djelatnosti, koristi ili zadovoljstva ponuđenih na prodaju, no koji su u osnovi neopipljivi i ne rezultiraju vlasništvom.</a:t>
            </a:r>
          </a:p>
          <a:p>
            <a:endParaRPr lang="hr-HR" dirty="0"/>
          </a:p>
          <a:p>
            <a:r>
              <a:rPr lang="hr-HR" dirty="0" smtClean="0"/>
              <a:t>Njihova proizvodnja može, ali i ne mora biti vezana uz kakav fizički proizvod.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7625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1.2. RAZLIKA IZMEĐU PROZVODA I USLUGE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16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Uz proizvod se u pravilu uvijek  nudi mnogo više – popratne usluge, jamstva, i sl. </a:t>
            </a:r>
            <a:endParaRPr lang="hr-HR" dirty="0"/>
          </a:p>
        </p:txBody>
      </p:sp>
      <p:pic>
        <p:nvPicPr>
          <p:cNvPr id="6146" name="Picture 2" descr="http://www.njuskalo.hr/image-w920x690/pc-racunala/pc-stolno-racunalo-slika-333438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66409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9424" y="320626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i="1" dirty="0" smtClean="0"/>
              <a:t>Besplatan software</a:t>
            </a:r>
            <a:endParaRPr lang="hr-HR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59424" y="366548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i="1" dirty="0" smtClean="0"/>
              <a:t>Održavanje računala i instalacija software-a</a:t>
            </a:r>
            <a:endParaRPr lang="hr-HR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59424" y="4373369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i="1" dirty="0" smtClean="0"/>
              <a:t>Jamstveni rok</a:t>
            </a:r>
            <a:endParaRPr lang="hr-HR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759424" y="481232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i="1" dirty="0" smtClean="0"/>
              <a:t>Nadogradnja software-a</a:t>
            </a:r>
            <a:endParaRPr lang="hr-HR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759424" y="5249865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i="1" dirty="0" smtClean="0"/>
              <a:t>…</a:t>
            </a:r>
            <a:endParaRPr lang="hr-HR" sz="2000" i="1" dirty="0"/>
          </a:p>
        </p:txBody>
      </p:sp>
      <p:cxnSp>
        <p:nvCxnSpPr>
          <p:cNvPr id="10" name="Curved Connector 9"/>
          <p:cNvCxnSpPr>
            <a:endCxn id="9" idx="1"/>
          </p:cNvCxnSpPr>
          <p:nvPr/>
        </p:nvCxnSpPr>
        <p:spPr>
          <a:xfrm rot="16200000" flipH="1">
            <a:off x="4028987" y="4719483"/>
            <a:ext cx="876496" cy="58437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endCxn id="8" idx="1"/>
          </p:cNvCxnSpPr>
          <p:nvPr/>
        </p:nvCxnSpPr>
        <p:spPr>
          <a:xfrm>
            <a:off x="4225350" y="4573325"/>
            <a:ext cx="534074" cy="43905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endCxn id="7" idx="1"/>
          </p:cNvCxnSpPr>
          <p:nvPr/>
        </p:nvCxnSpPr>
        <p:spPr>
          <a:xfrm>
            <a:off x="4175046" y="4546812"/>
            <a:ext cx="584378" cy="2661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endCxn id="6" idx="1"/>
          </p:cNvCxnSpPr>
          <p:nvPr/>
        </p:nvCxnSpPr>
        <p:spPr>
          <a:xfrm flipV="1">
            <a:off x="4175046" y="4019426"/>
            <a:ext cx="584378" cy="50090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endCxn id="4" idx="1"/>
          </p:cNvCxnSpPr>
          <p:nvPr/>
        </p:nvCxnSpPr>
        <p:spPr>
          <a:xfrm rot="5400000" flipH="1" flipV="1">
            <a:off x="3921583" y="3659781"/>
            <a:ext cx="1091304" cy="58437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47625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1.2. RAZLIKA IZMEĐU PROZVODA I USLUGE</a:t>
            </a:r>
            <a:endParaRPr lang="hr-HR" dirty="0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18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821788"/>
              </p:ext>
            </p:extLst>
          </p:nvPr>
        </p:nvGraphicFramePr>
        <p:xfrm>
          <a:off x="179512" y="1340768"/>
          <a:ext cx="882885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7625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1.2. RAZLIKA IZMEĐU PROZVODA I USLUGE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23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 P kod usluga</a:t>
            </a:r>
          </a:p>
          <a:p>
            <a:pPr lvl="1"/>
            <a:r>
              <a:rPr lang="hr-HR" dirty="0" smtClean="0"/>
              <a:t>proizvod – specifičan zbog neopipljivog dijela</a:t>
            </a:r>
          </a:p>
          <a:p>
            <a:pPr lvl="1"/>
            <a:r>
              <a:rPr lang="hr-HR" dirty="0" smtClean="0"/>
              <a:t>cijena – važan element </a:t>
            </a:r>
          </a:p>
          <a:p>
            <a:pPr lvl="1"/>
            <a:r>
              <a:rPr lang="hr-HR" dirty="0" smtClean="0"/>
              <a:t>distribucija – zbog nedjeljivosti izravna distribucija</a:t>
            </a:r>
          </a:p>
          <a:p>
            <a:pPr lvl="1"/>
            <a:r>
              <a:rPr lang="hr-HR" dirty="0" smtClean="0"/>
              <a:t>promocija – isticanje opipljivih elemenata</a:t>
            </a:r>
          </a:p>
          <a:p>
            <a:endParaRPr lang="hr-HR" dirty="0" smtClean="0"/>
          </a:p>
          <a:p>
            <a:r>
              <a:rPr lang="hr-HR" dirty="0" smtClean="0"/>
              <a:t>Dodatna 3P: ljudi, fizička okolina i proces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1.2. RAZLIKA IZMEĐU PROZVODA I USLUGE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05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1.3. POLITIKA PROIZVODA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Uz proizvod se nude različita obilježja </a:t>
            </a:r>
          </a:p>
          <a:p>
            <a:endParaRPr lang="hr-HR" dirty="0"/>
          </a:p>
          <a:p>
            <a:r>
              <a:rPr lang="hr-HR" dirty="0" smtClean="0"/>
              <a:t>Polazište – „osnovni model” proizvoda</a:t>
            </a:r>
          </a:p>
          <a:p>
            <a:endParaRPr lang="hr-HR" dirty="0"/>
          </a:p>
          <a:p>
            <a:r>
              <a:rPr lang="hr-HR" dirty="0" smtClean="0"/>
              <a:t>Osnovnom modelu dodajemo različita obilježja</a:t>
            </a:r>
          </a:p>
          <a:p>
            <a:endParaRPr lang="hr-HR" dirty="0"/>
          </a:p>
          <a:p>
            <a:r>
              <a:rPr lang="hr-HR" dirty="0" smtClean="0"/>
              <a:t>Obilježja su konkurentsko sredstvo za razlikovanje nekog proizvoda od konkurencije, a svako obilježje predstavlja dodatnu prednost za potrošača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11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TEME CJELINE 1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871604"/>
              </p:ext>
            </p:extLst>
          </p:nvPr>
        </p:nvGraphicFramePr>
        <p:xfrm>
          <a:off x="457200" y="1600201"/>
          <a:ext cx="8229600" cy="31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136868"/>
              </p:ext>
            </p:extLst>
          </p:nvPr>
        </p:nvGraphicFramePr>
        <p:xfrm>
          <a:off x="467544" y="4725144"/>
          <a:ext cx="8229600" cy="163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Dodavanje vrijednosti korištenjem:</a:t>
            </a:r>
          </a:p>
          <a:p>
            <a:pPr lvl="1"/>
            <a:r>
              <a:rPr lang="hr-HR" dirty="0" smtClean="0"/>
              <a:t>stila</a:t>
            </a:r>
          </a:p>
          <a:p>
            <a:pPr lvl="1"/>
            <a:r>
              <a:rPr lang="hr-HR" dirty="0" smtClean="0"/>
              <a:t>dizajna</a:t>
            </a:r>
          </a:p>
          <a:p>
            <a:pPr lvl="1"/>
            <a:r>
              <a:rPr lang="hr-HR" dirty="0" smtClean="0"/>
              <a:t>pakiranja</a:t>
            </a:r>
          </a:p>
          <a:p>
            <a:pPr lvl="1"/>
            <a:r>
              <a:rPr lang="hr-HR" dirty="0" smtClean="0"/>
              <a:t>etiketiranja</a:t>
            </a:r>
          </a:p>
          <a:p>
            <a:pPr lvl="1"/>
            <a:r>
              <a:rPr lang="hr-HR" dirty="0" smtClean="0"/>
              <a:t>dodatnih usluga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1.3. POLITIKA PROIZVODA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94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Stil je vanjski izgled proizvoda </a:t>
            </a:r>
          </a:p>
          <a:p>
            <a:pPr lvl="1"/>
            <a:r>
              <a:rPr lang="hr-HR" dirty="0" smtClean="0"/>
              <a:t>proizvod može biti oku ugodan, ali mu stil ne mora povećati učinkovitost npr. stolice.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r>
              <a:rPr lang="hr-HR" dirty="0" smtClean="0"/>
              <a:t>Dizajn </a:t>
            </a:r>
          </a:p>
          <a:p>
            <a:pPr lvl="1"/>
            <a:r>
              <a:rPr lang="hr-HR" dirty="0" smtClean="0"/>
              <a:t>širi pojam od stila</a:t>
            </a:r>
          </a:p>
          <a:p>
            <a:pPr lvl="1"/>
            <a:r>
              <a:rPr lang="hr-HR" dirty="0" smtClean="0"/>
              <a:t>pridonosi i izgledu, ali i učinkovitosti proizvoda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1.3. POLITIKA PROIZVODA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pic>
        <p:nvPicPr>
          <p:cNvPr id="1026" name="Picture 2" descr="http://www.dizajndoma.hr/chest/timg/1386748180_namje%C5%A1taj-%20neobi%C4%8Dna-stolica-dizajn%20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51" y="2996952"/>
            <a:ext cx="3760233" cy="2506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Pakiranje </a:t>
            </a:r>
          </a:p>
          <a:p>
            <a:pPr lvl="1"/>
            <a:r>
              <a:rPr lang="hr-HR" dirty="0" smtClean="0"/>
              <a:t>ambalaža ili omot za proizvod koja sadržava i čuva proizvod, privlači pozornost i vrlo često utječe na odluku o kupnji</a:t>
            </a:r>
          </a:p>
          <a:p>
            <a:endParaRPr lang="hr-HR" dirty="0"/>
          </a:p>
          <a:p>
            <a:r>
              <a:rPr lang="hr-HR" dirty="0" smtClean="0"/>
              <a:t>Razlikujemo:</a:t>
            </a:r>
          </a:p>
          <a:p>
            <a:pPr lvl="1"/>
            <a:r>
              <a:rPr lang="hr-HR" dirty="0" smtClean="0"/>
              <a:t>primarnu ambalažu </a:t>
            </a:r>
          </a:p>
          <a:p>
            <a:pPr lvl="1"/>
            <a:r>
              <a:rPr lang="hr-HR" dirty="0" smtClean="0"/>
              <a:t>sekundarnu ambalažu</a:t>
            </a:r>
          </a:p>
          <a:p>
            <a:pPr lvl="1"/>
            <a:r>
              <a:rPr lang="hr-HR" dirty="0" smtClean="0"/>
              <a:t>transportno pakiranje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1.3. POLITIKA PROIZVODA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pic>
        <p:nvPicPr>
          <p:cNvPr id="2050" name="Picture 2" descr="http://blog.hrvojemihajlic.com/wp-content/uploads/2010/10/ambalaz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30" y="4578897"/>
            <a:ext cx="1547266" cy="154726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unmiris.com/images/tehnologije/bott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10" y="3264105"/>
            <a:ext cx="1566207" cy="14610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znet.hr/wp-content/uploads/Plasti%C4%8Dna-ambala%C5%BEa-475x3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48" y="3264105"/>
            <a:ext cx="2196182" cy="14610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irnapack.hr/img/onama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48" y="4725144"/>
            <a:ext cx="2196182" cy="14044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943352" y="3264105"/>
            <a:ext cx="3743448" cy="2865466"/>
            <a:chOff x="4943352" y="3264105"/>
            <a:chExt cx="3743448" cy="2865466"/>
          </a:xfrm>
        </p:grpSpPr>
        <p:pic>
          <p:nvPicPr>
            <p:cNvPr id="9" name="Picture 2" descr="http://blog.hrvojemihajlic.com/wp-content/uploads/2010/10/ambalaza-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534" y="4578897"/>
              <a:ext cx="1547266" cy="15472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www.punmiris.com/images/tehnologije/bottl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6514" y="3264105"/>
              <a:ext cx="1566207" cy="14610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://www.znet.hr/wp-content/uploads/Plasti%C4%8Dna-ambala%C5%BEa-475x31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352" y="3264105"/>
              <a:ext cx="2196182" cy="14610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www.mirnapack.hr/img/onama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352" y="4725144"/>
              <a:ext cx="2196182" cy="14044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74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Etiketa</a:t>
            </a:r>
          </a:p>
          <a:p>
            <a:pPr lvl="1"/>
            <a:r>
              <a:rPr lang="hr-HR" dirty="0" smtClean="0"/>
              <a:t>podatci ispisani na pakiranju ili priloženi uz njega</a:t>
            </a:r>
          </a:p>
          <a:p>
            <a:pPr lvl="1"/>
            <a:r>
              <a:rPr lang="hr-HR" dirty="0" smtClean="0"/>
              <a:t>određuje proizvod jer ističe ime marke</a:t>
            </a:r>
          </a:p>
          <a:p>
            <a:pPr lvl="1"/>
            <a:r>
              <a:rPr lang="hr-HR" dirty="0" smtClean="0"/>
              <a:t>opisuje proizvod</a:t>
            </a:r>
          </a:p>
          <a:p>
            <a:pPr lvl="1"/>
            <a:r>
              <a:rPr lang="hr-HR" dirty="0" smtClean="0"/>
              <a:t>promovira proizvod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1.3. POLITIKA PROIZVODA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06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Usluge koje prate proizvod</a:t>
            </a:r>
          </a:p>
          <a:p>
            <a:pPr lvl="1"/>
            <a:r>
              <a:rPr lang="hr-HR" dirty="0" smtClean="0"/>
              <a:t>proširuju proizvod</a:t>
            </a:r>
          </a:p>
          <a:p>
            <a:pPr lvl="2"/>
            <a:r>
              <a:rPr lang="hr-HR" dirty="0" smtClean="0"/>
              <a:t>financijske </a:t>
            </a:r>
            <a:r>
              <a:rPr lang="hr-HR" dirty="0" smtClean="0"/>
              <a:t>usluge</a:t>
            </a:r>
          </a:p>
          <a:p>
            <a:pPr lvl="2"/>
            <a:r>
              <a:rPr lang="hr-HR" dirty="0" smtClean="0"/>
              <a:t>brzina dostave</a:t>
            </a:r>
          </a:p>
          <a:p>
            <a:pPr lvl="2"/>
            <a:r>
              <a:rPr lang="hr-HR" dirty="0" smtClean="0"/>
              <a:t>instaliranje</a:t>
            </a:r>
          </a:p>
          <a:p>
            <a:pPr lvl="2"/>
            <a:r>
              <a:rPr lang="hr-HR" dirty="0" smtClean="0"/>
              <a:t>upute</a:t>
            </a:r>
          </a:p>
          <a:p>
            <a:pPr lvl="2"/>
            <a:r>
              <a:rPr lang="hr-HR" dirty="0" smtClean="0"/>
              <a:t>popravci</a:t>
            </a:r>
          </a:p>
          <a:p>
            <a:pPr lvl="2"/>
            <a:r>
              <a:rPr lang="hr-HR" dirty="0" smtClean="0"/>
              <a:t>postprodajne </a:t>
            </a:r>
            <a:r>
              <a:rPr lang="hr-HR" dirty="0" smtClean="0"/>
              <a:t>usluge i sl. 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1.3. POLITIKA PROIZVODA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11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Linija proizvoda skup je proizvoda koji su usko povezani jer funkcioniraju na sličan način, prodaju se istim skupinama klijenata, distribuiraju se istim vrstama trgovina ili su im cijene slične.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1.4. PROIZVODNI PROGRAM</a:t>
            </a:r>
            <a:endParaRPr lang="hr-HR" dirty="0"/>
          </a:p>
        </p:txBody>
      </p:sp>
      <p:pic>
        <p:nvPicPr>
          <p:cNvPr id="7170" name="Picture 2" descr="http://progressive.com.hr/images/stories/promocije/svatovska-juha_58g-_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38088"/>
            <a:ext cx="7290829" cy="23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99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Dužina linije proizvoda – broj artikala u liniji proizvoda</a:t>
            </a:r>
          </a:p>
          <a:p>
            <a:endParaRPr lang="hr-HR" dirty="0"/>
          </a:p>
          <a:p>
            <a:r>
              <a:rPr lang="hr-HR" dirty="0" smtClean="0"/>
              <a:t>Linije proizvoda mogu se povećavati:</a:t>
            </a:r>
          </a:p>
          <a:p>
            <a:pPr lvl="1"/>
            <a:r>
              <a:rPr lang="hr-HR" dirty="0" smtClean="0"/>
              <a:t>prema dolje</a:t>
            </a:r>
          </a:p>
          <a:p>
            <a:pPr lvl="2"/>
            <a:r>
              <a:rPr lang="hr-HR" dirty="0" smtClean="0"/>
              <a:t>dodavanje jeftinijih proizvoda</a:t>
            </a:r>
          </a:p>
          <a:p>
            <a:pPr lvl="1"/>
            <a:r>
              <a:rPr lang="hr-HR" dirty="0" smtClean="0"/>
              <a:t>prema gore</a:t>
            </a:r>
          </a:p>
          <a:p>
            <a:pPr lvl="2"/>
            <a:r>
              <a:rPr lang="hr-HR" dirty="0" smtClean="0"/>
              <a:t>dodavanje skupljih proizvoda</a:t>
            </a:r>
          </a:p>
          <a:p>
            <a:pPr lvl="1"/>
            <a:r>
              <a:rPr lang="hr-HR" dirty="0" smtClean="0"/>
              <a:t>dvosmjerno</a:t>
            </a:r>
          </a:p>
          <a:p>
            <a:pPr lvl="2"/>
            <a:r>
              <a:rPr lang="hr-HR" dirty="0" smtClean="0"/>
              <a:t>uvođenje i jeftinih i skupljih proizvoda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1.4. PROIZVODNI PROGRAM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72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Mnoge tvrtke nude nekoliko linija proizvoda</a:t>
            </a:r>
          </a:p>
          <a:p>
            <a:endParaRPr lang="hr-HR" dirty="0"/>
          </a:p>
          <a:p>
            <a:r>
              <a:rPr lang="hr-HR" dirty="0" smtClean="0"/>
              <a:t>Proizvodni mix ima četiri značajke:</a:t>
            </a:r>
          </a:p>
          <a:p>
            <a:pPr lvl="1"/>
            <a:r>
              <a:rPr lang="hr-HR" dirty="0" smtClean="0"/>
              <a:t>širina</a:t>
            </a:r>
          </a:p>
          <a:p>
            <a:pPr lvl="1"/>
            <a:r>
              <a:rPr lang="hr-HR" dirty="0" smtClean="0"/>
              <a:t>dužina – ukupan broj artikala u liniji proizvoda</a:t>
            </a:r>
          </a:p>
          <a:p>
            <a:pPr lvl="1"/>
            <a:r>
              <a:rPr lang="hr-HR" dirty="0" smtClean="0"/>
              <a:t>dubina – broj verzija proizvoda iz linije</a:t>
            </a:r>
          </a:p>
          <a:p>
            <a:pPr lvl="1"/>
            <a:r>
              <a:rPr lang="hr-HR" dirty="0" smtClean="0"/>
              <a:t>konzistentnost – povezanost pojedinih linija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1.4. PROIZVODNI PROGRAM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49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www.saponia.hr/__upload__/pictures/n_nila1l-2013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521" y="4260591"/>
            <a:ext cx="1845799" cy="126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saponia.hr/__upload__/pictures/n_ru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02" y="4204249"/>
            <a:ext cx="14097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saponia.hr/__upload__/pictures/n_n_bioaktivdc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82" y="4204249"/>
            <a:ext cx="14097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saponia.hr/__upload__/pictures/n_faksucdonjicarus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24" y="4076503"/>
            <a:ext cx="1670478" cy="16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gaudeamus.hr/gaudeamus/images/partneri/saponia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843"/>
            <a:ext cx="461938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418569"/>
            <a:ext cx="6180508" cy="2893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124" y="4490469"/>
            <a:ext cx="2120963" cy="1296144"/>
          </a:xfrm>
          <a:prstGeom prst="rect">
            <a:avLst/>
          </a:prstGeom>
        </p:spPr>
      </p:pic>
      <p:pic>
        <p:nvPicPr>
          <p:cNvPr id="11276" name="Picture 12" descr="http://www.saponia.hr/__upload__/pictures/n_n_ornelcaruse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31" y="5513610"/>
            <a:ext cx="1203334" cy="117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www.saponia.hr/__upload__/pictures/n_n_biscop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80" y="5476874"/>
            <a:ext cx="14097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urved Connector 10"/>
          <p:cNvCxnSpPr/>
          <p:nvPr/>
        </p:nvCxnSpPr>
        <p:spPr>
          <a:xfrm rot="16200000" flipH="1">
            <a:off x="372360" y="4346454"/>
            <a:ext cx="334387" cy="288032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2115817" y="4558357"/>
            <a:ext cx="566489" cy="11798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51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Kvaliteta je jedno od glavnih svojstava proizvoda koje marketinški stručnjaci koriste da bi proizvod pozicionirali</a:t>
            </a:r>
          </a:p>
          <a:p>
            <a:endParaRPr lang="hr-HR" dirty="0"/>
          </a:p>
          <a:p>
            <a:r>
              <a:rPr lang="hr-HR" dirty="0" smtClean="0"/>
              <a:t>Kvaliteta je „odsutnost nedostataka”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1.5. KVALITETA PROIZVODA</a:t>
            </a:r>
            <a:endParaRPr lang="hr-HR" dirty="0"/>
          </a:p>
        </p:txBody>
      </p:sp>
      <p:pic>
        <p:nvPicPr>
          <p:cNvPr id="12290" name="Picture 2" descr="http://www.business.hr/resize.aspx?filename=mmraz/ocjena%20kupac.jpg&amp;width=550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69160"/>
            <a:ext cx="3414613" cy="2135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07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1849250"/>
              </p:ext>
            </p:extLst>
          </p:nvPr>
        </p:nvGraphicFramePr>
        <p:xfrm>
          <a:off x="827584" y="1397000"/>
          <a:ext cx="679241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1.1. PROIZVOD I USLUGA KAO PREDMET MARKETINGA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18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Dimenzije kvalitete:</a:t>
            </a:r>
          </a:p>
          <a:p>
            <a:pPr lvl="1"/>
            <a:r>
              <a:rPr lang="hr-HR" dirty="0" smtClean="0"/>
              <a:t>razina</a:t>
            </a:r>
          </a:p>
          <a:p>
            <a:pPr lvl="2"/>
            <a:r>
              <a:rPr lang="hr-HR" dirty="0" smtClean="0"/>
              <a:t>sposobnost proizvoda da izvrši svoju funkciju</a:t>
            </a:r>
          </a:p>
          <a:p>
            <a:pPr lvl="1"/>
            <a:r>
              <a:rPr lang="hr-HR" dirty="0" smtClean="0"/>
              <a:t>dosljednost </a:t>
            </a:r>
          </a:p>
          <a:p>
            <a:pPr lvl="2"/>
            <a:r>
              <a:rPr lang="hr-HR" dirty="0" smtClean="0"/>
              <a:t>odsutnost nedostataka i dosljedno pružanje ciljne razine izvedbe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1.5. KVALITETA PROIZVODA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79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TQM (Total </a:t>
            </a:r>
            <a:r>
              <a:rPr lang="hr-HR" dirty="0" err="1"/>
              <a:t>Quality</a:t>
            </a:r>
            <a:r>
              <a:rPr lang="hr-HR" dirty="0"/>
              <a:t> </a:t>
            </a:r>
            <a:r>
              <a:rPr lang="hr-HR" dirty="0" smtClean="0"/>
              <a:t>Management)</a:t>
            </a:r>
          </a:p>
          <a:p>
            <a:pPr lvl="1"/>
            <a:r>
              <a:rPr lang="hr-HR" dirty="0" smtClean="0"/>
              <a:t>pristup u kojem svi zaposlenici aktivno sudjeluju u neprestanom poboljšanju kvalitete  proizvoda, usluga i poslovnih procesa</a:t>
            </a:r>
          </a:p>
          <a:p>
            <a:pPr lvl="1"/>
            <a:r>
              <a:rPr lang="hr-HR" dirty="0" smtClean="0"/>
              <a:t>smisao je razvijanje svijesti radnika o važnosti efikasnih poslovnih procesa, unapređivanju proizvoda, educiranju i sl.</a:t>
            </a:r>
          </a:p>
          <a:p>
            <a:pPr lvl="1"/>
            <a:r>
              <a:rPr lang="hr-HR" dirty="0" smtClean="0"/>
              <a:t>koncept prihvaćen u mnogim poduzećima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1.5. KVALITETA PROIZVODA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94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Pokazatelji kvalitete – različiti standardi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standardi</a:t>
            </a:r>
          </a:p>
          <a:p>
            <a:pPr lvl="1"/>
            <a:r>
              <a:rPr lang="hr-HR" dirty="0" smtClean="0"/>
              <a:t>Međunarodna organizacija za standardizaciju (1947.)</a:t>
            </a:r>
          </a:p>
          <a:p>
            <a:pPr lvl="1"/>
            <a:r>
              <a:rPr lang="hr-HR" dirty="0" smtClean="0"/>
              <a:t>Cilj: olakšavanje međunarodne razmjene i unapređenje suradnje u području intelektualnog rada, znanosti, tehnologije i ekonomije</a:t>
            </a:r>
          </a:p>
          <a:p>
            <a:pPr lvl="1"/>
            <a:r>
              <a:rPr lang="hr-HR" dirty="0" smtClean="0"/>
              <a:t>Najpoznatiji standardi: ISO 9000 i ISO 14000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1.5. KVALITETA PROIZVODA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77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Institucije u RH za nadzor kvalitete:</a:t>
            </a:r>
          </a:p>
          <a:p>
            <a:pPr lvl="1"/>
            <a:r>
              <a:rPr lang="hr-HR" dirty="0" smtClean="0"/>
              <a:t>Hrvatski zavod za norme</a:t>
            </a:r>
          </a:p>
          <a:p>
            <a:pPr lvl="1"/>
            <a:r>
              <a:rPr lang="hr-HR" dirty="0" smtClean="0"/>
              <a:t>Zavod za ispitivanje kvalitete</a:t>
            </a:r>
          </a:p>
          <a:p>
            <a:pPr lvl="1"/>
            <a:r>
              <a:rPr lang="hr-HR" dirty="0" smtClean="0"/>
              <a:t>Uprava za sigurnost hrane</a:t>
            </a:r>
          </a:p>
          <a:p>
            <a:pPr lvl="1"/>
            <a:r>
              <a:rPr lang="hr-HR" dirty="0" smtClean="0"/>
              <a:t>Hrvatska agencija za hranu</a:t>
            </a:r>
          </a:p>
          <a:p>
            <a:pPr lvl="1"/>
            <a:r>
              <a:rPr lang="hr-HR" dirty="0" smtClean="0"/>
              <a:t>Centar za kontrolu namirnica</a:t>
            </a:r>
          </a:p>
          <a:p>
            <a:pPr lvl="1"/>
            <a:endParaRPr lang="hr-HR" dirty="0"/>
          </a:p>
          <a:p>
            <a:r>
              <a:rPr lang="hr-HR" dirty="0" smtClean="0"/>
              <a:t>Proizvodi i usluge vrhunske kvalitete osvajaju nagrade i priznanja za kvalitetu</a:t>
            </a:r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1.5. KVALITETA PROIZVODA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66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://www.ekomreza.org/blobs/stickies/6de790b2-de3a-4175-985e-6e9850520e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02145"/>
            <a:ext cx="24194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jatrgovac.com/usdocs/mlijeko-hrvatskih-far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628800"/>
            <a:ext cx="1800684" cy="17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jatrgovac.com/usdocs/izvorno-hrvatsko-hrvatska-kvaliteta-mid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448272" cy="52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www.jatrgovac.com/usdocs/best-buy-award-hrvatska-logo-mid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437333"/>
            <a:ext cx="1926075" cy="191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://www.jatrgovac.com/usdocs/City-Center-one-Qudal-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81" y="1476258"/>
            <a:ext cx="2108207" cy="210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://www.milsing.hr/files/2011/01/HR-stamp-2013_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29" y="4560635"/>
            <a:ext cx="1832486" cy="178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1.5. KVALITETA PROIZVODA</a:t>
            </a:r>
            <a:endParaRPr lang="hr-HR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21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Kvaliteta usluge percipira se po ovim kriterijima:</a:t>
            </a:r>
          </a:p>
          <a:p>
            <a:pPr lvl="1"/>
            <a:r>
              <a:rPr lang="hr-HR" dirty="0" smtClean="0"/>
              <a:t>dostupnost</a:t>
            </a:r>
          </a:p>
          <a:p>
            <a:pPr lvl="1"/>
            <a:r>
              <a:rPr lang="hr-HR" dirty="0" smtClean="0"/>
              <a:t>vjerodostojnost</a:t>
            </a:r>
          </a:p>
          <a:p>
            <a:pPr lvl="1"/>
            <a:r>
              <a:rPr lang="hr-HR" dirty="0" smtClean="0"/>
              <a:t>pouzdanost </a:t>
            </a:r>
          </a:p>
          <a:p>
            <a:pPr lvl="1"/>
            <a:r>
              <a:rPr lang="hr-HR" dirty="0" smtClean="0"/>
              <a:t>sigurnost </a:t>
            </a:r>
          </a:p>
          <a:p>
            <a:pPr lvl="1"/>
            <a:r>
              <a:rPr lang="hr-HR" dirty="0" smtClean="0"/>
              <a:t>kompetencija </a:t>
            </a:r>
          </a:p>
          <a:p>
            <a:pPr lvl="1"/>
            <a:r>
              <a:rPr lang="hr-HR" dirty="0" smtClean="0"/>
              <a:t>komunikacija </a:t>
            </a:r>
          </a:p>
          <a:p>
            <a:pPr lvl="1"/>
            <a:r>
              <a:rPr lang="hr-HR" dirty="0" smtClean="0"/>
              <a:t>pristojnost </a:t>
            </a:r>
          </a:p>
          <a:p>
            <a:pPr lvl="1"/>
            <a:r>
              <a:rPr lang="hr-HR" dirty="0" smtClean="0"/>
              <a:t>susretljivost</a:t>
            </a:r>
          </a:p>
          <a:p>
            <a:pPr lvl="1"/>
            <a:r>
              <a:rPr lang="hr-HR" dirty="0" smtClean="0"/>
              <a:t>opipljivi sadržaji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1.5. KVALITETA PROIZVODA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95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1.6. ZADOVOLJSTVO I LOJALNOST KORISNIKA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/>
          </a:bodyPr>
          <a:lstStyle/>
          <a:p>
            <a:r>
              <a:rPr lang="hr-HR" dirty="0" smtClean="0"/>
              <a:t>Kupnjom proizvoda kupci nastoje dobiti što veću vrijednost uz što niže troškove</a:t>
            </a:r>
          </a:p>
          <a:p>
            <a:r>
              <a:rPr lang="hr-HR" dirty="0" smtClean="0"/>
              <a:t>Odluka o kupnji određenog proizvoda znači da kupac već percipira vrijednost određenog proizvoda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132" y="4883760"/>
                <a:ext cx="8911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𝑃𝑒𝑟𝑐𝑖𝑝𝑖𝑟𝑎𝑛𝑎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𝑣𝑟𝑖𝑗𝑒𝑑𝑛𝑜𝑠𝑡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𝑢𝑘𝑢𝑝𝑛𝑎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𝑣𝑟𝑖𝑗𝑒𝑑𝑛𝑜𝑠𝑡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𝑝𝑟𝑜𝑖𝑧𝑣𝑜𝑑𝑎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𝑘𝑢𝑝𝑐𝑎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𝑝𝑜𝑣𝑒𝑧𝑎𝑛𝑖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𝑡𝑟𝑜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š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𝑘𝑜𝑣𝑖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2" y="4883760"/>
                <a:ext cx="8911735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889" t="-2174" r="-616" b="-3260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88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hr-HR" dirty="0" smtClean="0"/>
              <a:t>Ukupna vrijednost</a:t>
            </a:r>
          </a:p>
          <a:p>
            <a:pPr lvl="1"/>
            <a:r>
              <a:rPr lang="hr-HR" dirty="0" smtClean="0"/>
              <a:t>ekonomska korist</a:t>
            </a:r>
          </a:p>
          <a:p>
            <a:pPr lvl="1"/>
            <a:r>
              <a:rPr lang="hr-HR" dirty="0" smtClean="0"/>
              <a:t>funkcionalna korist</a:t>
            </a:r>
          </a:p>
          <a:p>
            <a:pPr lvl="1"/>
            <a:r>
              <a:rPr lang="hr-HR" dirty="0" smtClean="0"/>
              <a:t>psihološka korist</a:t>
            </a:r>
            <a:endParaRPr lang="hr-HR" dirty="0"/>
          </a:p>
        </p:txBody>
      </p:sp>
      <p:sp>
        <p:nvSpPr>
          <p:cNvPr id="4" name="Right Brace 3"/>
          <p:cNvSpPr/>
          <p:nvPr/>
        </p:nvSpPr>
        <p:spPr>
          <a:xfrm>
            <a:off x="4067944" y="2276872"/>
            <a:ext cx="360040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4067944" y="2396787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Najbolja kombinacija – ne može baš sve biti u potpunosti</a:t>
            </a:r>
            <a:endParaRPr lang="hr-HR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005065"/>
            <a:ext cx="8229600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Ukupni troškovi su oni koje kupac očekuje da će nastati tijekom procjene, nabave, upotrebe i raspolaganja tržišnom ponudom</a:t>
            </a:r>
          </a:p>
          <a:p>
            <a:pPr lvl="1"/>
            <a:r>
              <a:rPr lang="hr-HR" dirty="0" smtClean="0"/>
              <a:t>Nisu samo novčani, nego i energijski i psihološki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1.6. ZADOVOLJSTVO I LOJALNOST KORISNIKA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12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Zadovoljstvo je osjećaj zadovoljstva, oduševljenja ili razočarenja koji nastaje kao rezultat usporedbe percipiranih karakteristika proizvoda (ili rezultata) u odnosu na očekivanja pojedinca.</a:t>
            </a:r>
            <a:endParaRPr lang="hr-HR" dirty="0"/>
          </a:p>
        </p:txBody>
      </p:sp>
      <p:pic>
        <p:nvPicPr>
          <p:cNvPr id="16386" name="Picture 2" descr="http://sntcommunity.si/wp-content/uploads/2012/06/zadovoljstvo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65" y="3789040"/>
            <a:ext cx="4120347" cy="28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1.6. ZADOVOLJSTVO I LOJALNOST KORISNIKA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47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Prisjetimo se !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2530" name="Picture 2" descr="http://sntcommunity.si/wp-content/uploads/2012/06/zadovoljstvo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9325">
            <a:off x="1617135" y="3329772"/>
            <a:ext cx="5512552" cy="380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608" y="220486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ČAROBNI TRENUTAK ISTINE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2389529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TRENUTAK ISTINE</a:t>
            </a:r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58408" y="2389529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TRENUTAK JADA</a:t>
            </a:r>
            <a:endParaRPr lang="hr-HR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1.6. ZADOVOLJSTVO I LOJALNOST KORISNIKA</a:t>
            </a:r>
            <a:endParaRPr lang="hr-HR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66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Proizvod je sve što se može ponuditi tržištu sa svrhom da izazove pažnju, potakne na kupnju, uporabu ili potrošnju i čime se mogu zadovoljiti želje ili potrebe. </a:t>
            </a:r>
          </a:p>
          <a:p>
            <a:endParaRPr lang="hr-HR" dirty="0"/>
          </a:p>
          <a:p>
            <a:r>
              <a:rPr lang="hr-HR" dirty="0" smtClean="0"/>
              <a:t>Proizvod u širem smislu – fizički predmeti, usluge, osobe, mjesta, organizacije, ideje ili kombinacije prethodnoga</a:t>
            </a:r>
            <a:endParaRPr lang="hr-HR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1.1. PROIZVOD I USLUGA KAO PREDMET MARKETINGA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93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Lojalnost</a:t>
            </a:r>
            <a:r>
              <a:rPr lang="hr-HR" dirty="0" smtClean="0"/>
              <a:t> je visoka razina predanosti ponovnoj kupnji ili ponovnom korištenju određenog proizvoda ili usluge u budućnosti</a:t>
            </a:r>
          </a:p>
          <a:p>
            <a:endParaRPr lang="hr-HR" dirty="0"/>
          </a:p>
          <a:p>
            <a:r>
              <a:rPr lang="hr-HR" dirty="0" smtClean="0"/>
              <a:t>Važno stalno održavati odnose s kupcima – snižavanje cijena, unapređenje proizvoda ili omogućavanje dodatnih koristi</a:t>
            </a:r>
          </a:p>
          <a:p>
            <a:endParaRPr lang="hr-HR" dirty="0"/>
          </a:p>
          <a:p>
            <a:r>
              <a:rPr lang="hr-HR" dirty="0" smtClean="0"/>
              <a:t>Programi učestale kupnje – skupljanje nagradnih bodova, programi lojalnosti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7625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1.6. ZADOVOLJSTVO I LOJALNOST KORISNIKA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6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1.7. MARKA PROIZVODA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Robna marka, marka ili brand </a:t>
            </a:r>
          </a:p>
          <a:p>
            <a:pPr lvl="1"/>
            <a:r>
              <a:rPr lang="hr-HR" dirty="0" smtClean="0"/>
              <a:t>to je ime, pojam, znak, simbol, dizajn ili njihova kombinacija</a:t>
            </a:r>
          </a:p>
          <a:p>
            <a:pPr lvl="1"/>
            <a:r>
              <a:rPr lang="hr-HR" dirty="0" smtClean="0"/>
              <a:t>ona određuje proizvođača ili prodavača proizvoda ili usluge </a:t>
            </a:r>
          </a:p>
          <a:p>
            <a:pPr lvl="1"/>
            <a:r>
              <a:rPr lang="hr-HR" dirty="0" smtClean="0"/>
              <a:t>namijenjena je prepoznavanju dobara ili usluga jednog proizvođača ili skupine i njihovoj diferencijaciji od konkurencije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82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1.7. MARKA PROIZVODA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Sadržava:</a:t>
            </a:r>
          </a:p>
          <a:p>
            <a:pPr lvl="1"/>
            <a:r>
              <a:rPr lang="hr-HR" dirty="0" smtClean="0"/>
              <a:t>ime marke – dio marke koji se može izgovoriti, a sadržava slova, riječi i brojeve</a:t>
            </a:r>
          </a:p>
          <a:p>
            <a:pPr lvl="1"/>
            <a:r>
              <a:rPr lang="hr-HR" dirty="0" smtClean="0"/>
              <a:t>znak marke – dio marke koji nije načinjen od riječi, već simbola ili dizajna</a:t>
            </a:r>
          </a:p>
          <a:p>
            <a:pPr lvl="1"/>
            <a:r>
              <a:rPr lang="hr-HR" dirty="0" smtClean="0"/>
              <a:t>zaštitni znak – zakonita oznaka koja upućuje na to da vlasnik ima isključivo pravo uporabe marke </a:t>
            </a:r>
          </a:p>
          <a:p>
            <a:pPr marL="457200" lvl="1" indent="0" algn="ctr">
              <a:buNone/>
            </a:pPr>
            <a:r>
              <a:rPr lang="hr-HR" dirty="0" smtClean="0"/>
              <a:t>     </a:t>
            </a:r>
            <a:r>
              <a:rPr lang="hr-HR" sz="5400" dirty="0" smtClean="0"/>
              <a:t>® </a:t>
            </a:r>
            <a:r>
              <a:rPr lang="hr-HR" sz="5400" dirty="0"/>
              <a:t>© </a:t>
            </a:r>
            <a:r>
              <a:rPr lang="hr-HR" sz="5400" dirty="0" smtClean="0"/>
              <a:t>™</a:t>
            </a:r>
            <a:endParaRPr lang="hr-HR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62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Marka proizvoda dodaje vrijednost proizvoda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3554" name="Picture 2" descr="Corporate-Brandi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36912"/>
            <a:ext cx="5943600" cy="326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1.7. MARKA PROIZVODA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1.7. MARKA PROIZVODA</a:t>
            </a:r>
            <a:endParaRPr lang="hr-HR" dirty="0"/>
          </a:p>
        </p:txBody>
      </p:sp>
      <p:pic>
        <p:nvPicPr>
          <p:cNvPr id="24580" name="Picture 4" descr="http://cdn.saznajlako.com/wp-content/uploads/2012/09/Najskuplji-parfemi-na-svetu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567776"/>
            <a:ext cx="47625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9372" y="170245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PARFEMI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pic>
        <p:nvPicPr>
          <p:cNvPr id="3074" name="Picture 2" descr="http://www.nasice.org/wp-content/uploads/2010/12/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3535"/>
            <a:ext cx="4489344" cy="3367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Generički proizvodi su neoznačeni markom, pakirani u obične ambalaže i manje su skupe verzije proizvoda iz niza svakodnevnih proizvoda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1.7. MARKA PROIZVODA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212976"/>
            <a:ext cx="4671070" cy="3111296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59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Zašto razvijati marku proizvoda?</a:t>
            </a:r>
          </a:p>
          <a:p>
            <a:pPr lvl="1"/>
            <a:r>
              <a:rPr lang="hr-HR" dirty="0" smtClean="0"/>
              <a:t>marka govori o kvaliteti proizvoda</a:t>
            </a:r>
          </a:p>
          <a:p>
            <a:pPr lvl="1"/>
            <a:r>
              <a:rPr lang="hr-HR" dirty="0" smtClean="0"/>
              <a:t>marka usmjerava pozornost na mjestu kupnje (prije uočimo proizvod)</a:t>
            </a:r>
          </a:p>
          <a:p>
            <a:pPr lvl="1"/>
            <a:r>
              <a:rPr lang="hr-HR" dirty="0" smtClean="0"/>
              <a:t>marka omogućava pravnu zaštitu proizvoda od kopiranja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hr-HR" dirty="0" smtClean="0"/>
              <a:t> MARKA DODAJE VRIJEDNOST PROIZVODU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1.7. MARKA PROIZVODA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10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Tržišna vrijednost marke pozitivni je razlikovni učinak koji poznavanje imena marke ima na reakciju klijenata proizvoda ili usluge.</a:t>
            </a:r>
          </a:p>
          <a:p>
            <a:endParaRPr lang="hr-HR" dirty="0"/>
          </a:p>
          <a:p>
            <a:r>
              <a:rPr lang="hr-HR" dirty="0" smtClean="0"/>
              <a:t>Marke proizvoda se razlikuju po moći i vrijednosti na tržištu</a:t>
            </a:r>
          </a:p>
          <a:p>
            <a:endParaRPr lang="hr-HR" dirty="0"/>
          </a:p>
          <a:p>
            <a:r>
              <a:rPr lang="hr-HR" dirty="0" smtClean="0"/>
              <a:t>Ne postoji općeprihvaćeno pravilo procjenjivanja vrijednosti marke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1.7. MARKA PROIZVODA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42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Odabir imena marke najvažniji dio marketinškog procesa</a:t>
            </a:r>
            <a:endParaRPr lang="hr-HR" dirty="0"/>
          </a:p>
          <a:p>
            <a:pPr lvl="1"/>
            <a:r>
              <a:rPr lang="hr-HR" dirty="0" smtClean="0"/>
              <a:t>ono treba govoriti o koristima i kvaliteti proizvoda</a:t>
            </a:r>
          </a:p>
          <a:p>
            <a:pPr lvl="1"/>
            <a:r>
              <a:rPr lang="hr-HR" dirty="0" smtClean="0"/>
              <a:t>trebalo bi ga s lakoćom izgovarati, prepoznati i zapamtiti</a:t>
            </a:r>
          </a:p>
          <a:p>
            <a:pPr lvl="1"/>
            <a:r>
              <a:rPr lang="hr-HR" dirty="0" smtClean="0"/>
              <a:t>potrebno je da se razlikuje od drugih i da se može smisleno prevesti na druge jezike</a:t>
            </a:r>
          </a:p>
          <a:p>
            <a:pPr lvl="1"/>
            <a:r>
              <a:rPr lang="hr-HR" dirty="0" smtClean="0"/>
              <a:t>potrebno je da se lako može zaštititi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1.8. BRENDIRANJE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94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Ime marke mora se prijaviti </a:t>
            </a:r>
            <a:r>
              <a:rPr lang="hr-HR" dirty="0"/>
              <a:t>Uredu za usklađivanje na unutarnjem tržištu (OHIM</a:t>
            </a:r>
            <a:r>
              <a:rPr lang="hr-HR" dirty="0" smtClean="0"/>
              <a:t>)</a:t>
            </a:r>
          </a:p>
          <a:p>
            <a:endParaRPr lang="hr-HR" dirty="0"/>
          </a:p>
          <a:p>
            <a:r>
              <a:rPr lang="hr-HR" dirty="0" smtClean="0"/>
              <a:t>Marka proizvođača marka je koju stvara i čiji je vlasnik proizvođač proizvoda ili usluge. </a:t>
            </a:r>
          </a:p>
          <a:p>
            <a:endParaRPr lang="hr-HR" dirty="0"/>
          </a:p>
          <a:p>
            <a:r>
              <a:rPr lang="hr-HR" dirty="0" smtClean="0"/>
              <a:t>Proizvođači često prodaju svoje proizvode preprodavačima koji im onda daju ime svoje marke.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1.8. BRENDIRANJE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77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rednja.hr/Photos/Razno/mobite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34" y="3933765"/>
            <a:ext cx="4549644" cy="262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znasnistesami.hrt.hr/uploads/pics/palcic_gore_logo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4" y="2819649"/>
            <a:ext cx="2970975" cy="22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24sata.hr/image/mario-mandzukic-pregovaram-s-velikim-bayernom-istina-je-504x335-20120624-20120614194236-dbab6002a55dab7eee68060df286af6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4" y="4698078"/>
            <a:ext cx="3284450" cy="2183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amexad.com/wp-content/uploads/2014/04/Immagine-Gardaland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63" y="3746508"/>
            <a:ext cx="3564937" cy="2998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arteist.hr/wp-content/uploads/2013/05/Koncerti.jp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019"/>
            <a:ext cx="4014111" cy="1618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ijestigorila.jutarnji.hr/var/mojportal/storage/images/moj_portal/zabava_i_lifestyle/lifestyle/putovanja/mauricijus_putovanja/1033833-1-cro-HR/mauricijus_putovanja_tabfull.jpg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97" y="1362261"/>
            <a:ext cx="3292905" cy="2192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labin.com/web/fotovijesti/vijesti_13007_v.jpg"/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60" y="1404348"/>
            <a:ext cx="2269588" cy="2269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454521"/>
              </p:ext>
            </p:extLst>
          </p:nvPr>
        </p:nvGraphicFramePr>
        <p:xfrm>
          <a:off x="683567" y="1983513"/>
          <a:ext cx="7632849" cy="432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1.1. PROIZVOD I USLUGA KAO PREDMET MARKETINGA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15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22180E-CA64-43D1-B98D-A55F65C01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6FA800-6274-476F-9AA2-04231987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2330E-A3EA-4E67-BE33-B0D80F48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053856-367C-4B5A-9DBA-84562C413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B4588-E110-4A99-A7FC-866316A8E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25CAB-F12C-486A-97AE-CA1F954F0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C5537D-7586-44C4-9776-B43AB240B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3B48C9-CC60-43E9-8A98-374D176A0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9DCF90-7B34-4C19-B6E9-CF5BA36FB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9CDDF2-1E98-49BC-B990-35F138765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37E13E-B88B-440E-A02B-D19CA2E07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6450E5-E0DE-453E-8258-872F4E31C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841A2-D9C9-4EC1-ADC6-2710E5A27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Razvoj marke</a:t>
            </a:r>
          </a:p>
          <a:p>
            <a:pPr lvl="1"/>
            <a:r>
              <a:rPr lang="hr-HR" dirty="0" smtClean="0"/>
              <a:t>proširenje linije</a:t>
            </a:r>
          </a:p>
          <a:p>
            <a:pPr lvl="1"/>
            <a:r>
              <a:rPr lang="hr-HR" dirty="0" smtClean="0"/>
              <a:t>proširenje marke</a:t>
            </a:r>
          </a:p>
          <a:p>
            <a:pPr lvl="1"/>
            <a:r>
              <a:rPr lang="hr-HR" dirty="0" smtClean="0"/>
              <a:t>višestruke marke</a:t>
            </a:r>
          </a:p>
          <a:p>
            <a:pPr lvl="1"/>
            <a:r>
              <a:rPr lang="hr-HR" dirty="0" smtClean="0"/>
              <a:t>nove marke</a:t>
            </a:r>
          </a:p>
          <a:p>
            <a:r>
              <a:rPr lang="hr-HR" dirty="0" smtClean="0"/>
              <a:t>Revizijom marke otkriva se je li potrebno marku repozicionirati ili čak i ponovno kreirati (rebranding)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1.8. BRENDIRANJE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3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03258">
            <a:off x="5804038" y="4143773"/>
            <a:ext cx="2508291" cy="2417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1.9. RAZVOJ NOVIH PROIZVODA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Novi proizvod – životna sila svake organizacije</a:t>
            </a:r>
          </a:p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 PROIZVOD ≠ IZUM</a:t>
            </a:r>
          </a:p>
          <a:p>
            <a:r>
              <a:rPr lang="hr-HR" dirty="0" smtClean="0"/>
              <a:t>Izum je nova tehnologija ili proizvod koji može, ali ne mora biti komercijaliziran, ali ne mora pružati korist klijentima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47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Razvoj novih proizvoda – inovacijsko djelo</a:t>
            </a:r>
          </a:p>
          <a:p>
            <a:r>
              <a:rPr lang="hr-HR" dirty="0" smtClean="0"/>
              <a:t>Ono obuhvaća proces prepoznavanja, stvaranja i isporučivanja novih vrijednosti ili koristi proizvoda, koje se prije nisu nudile na tržištu</a:t>
            </a:r>
            <a:endParaRPr lang="hr-HR" dirty="0"/>
          </a:p>
        </p:txBody>
      </p:sp>
      <p:pic>
        <p:nvPicPr>
          <p:cNvPr id="25602" name="Picture 2" descr="http://www.een.hr/upload/putokazi/putokaz-inovacije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528392" cy="21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1.9. RAZVOJ NOVIH PROIZVODA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22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Šest kategorija novog proizvoda:</a:t>
            </a:r>
          </a:p>
          <a:p>
            <a:pPr marL="914400" lvl="1" indent="-514350">
              <a:buFont typeface="+mj-lt"/>
              <a:buAutoNum type="arabicPeriod"/>
            </a:pPr>
            <a:r>
              <a:rPr lang="hr-HR" dirty="0" smtClean="0"/>
              <a:t>proizvodi koji su novi u svijetu</a:t>
            </a:r>
          </a:p>
          <a:p>
            <a:pPr marL="914400" lvl="1" indent="-514350">
              <a:buFont typeface="+mj-lt"/>
              <a:buAutoNum type="arabicPeriod"/>
            </a:pPr>
            <a:r>
              <a:rPr lang="hr-HR" dirty="0" smtClean="0"/>
              <a:t>nove proizvodne linije</a:t>
            </a:r>
          </a:p>
          <a:p>
            <a:pPr marL="914400" lvl="1" indent="-514350">
              <a:buFont typeface="+mj-lt"/>
              <a:buAutoNum type="arabicPeriod"/>
            </a:pPr>
            <a:r>
              <a:rPr lang="hr-HR" dirty="0" smtClean="0"/>
              <a:t>dodatci postojećim proizvodnim linijama</a:t>
            </a:r>
          </a:p>
          <a:p>
            <a:pPr marL="914400" lvl="1" indent="-514350">
              <a:buFont typeface="+mj-lt"/>
              <a:buAutoNum type="arabicPeriod"/>
            </a:pPr>
            <a:r>
              <a:rPr lang="hr-HR" dirty="0" smtClean="0"/>
              <a:t>poboljšanje i revizije postojećih proizvoda</a:t>
            </a:r>
          </a:p>
          <a:p>
            <a:pPr marL="914400" lvl="1" indent="-514350">
              <a:buFont typeface="+mj-lt"/>
              <a:buAutoNum type="arabicPeriod"/>
            </a:pPr>
            <a:r>
              <a:rPr lang="hr-HR" dirty="0" smtClean="0"/>
              <a:t>repozicionirani proizvodi</a:t>
            </a:r>
          </a:p>
          <a:p>
            <a:pPr marL="914400" lvl="1" indent="-514350">
              <a:buFont typeface="+mj-lt"/>
              <a:buAutoNum type="arabicPeriod"/>
            </a:pPr>
            <a:r>
              <a:rPr lang="hr-HR" dirty="0" smtClean="0"/>
              <a:t>smanjenje troškova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1.9. RAZVOJ NOVIH PROIZVODA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88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viprestoran.com/images/v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2520280" cy="21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kako.hr/cke/img_1298219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17052"/>
            <a:ext cx="2666073" cy="175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55679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SMANJENJE TROŠKOVA – teleoperater uvodi pod novim imenom jeftinije usluge</a:t>
            </a:r>
            <a:endParaRPr lang="hr-HR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1.9. RAZVOJ NOVIH PROIZVODA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66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alkanandroid.com/wp-content/uploads/2013/12/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" y="1307063"/>
            <a:ext cx="2329929" cy="1913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balkanandroid.com/wp-content/uploads/2013/12/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" y="3089273"/>
            <a:ext cx="2345544" cy="1926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balkanandroid.com/wp-content/uploads/2013/12/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3" y="4891776"/>
            <a:ext cx="2321749" cy="1926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http://balkanandroid.com/wp-content/uploads/2013/12/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39" y="1383850"/>
            <a:ext cx="2255382" cy="1877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http://balkanandroid.com/wp-content/uploads/2013/12/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98" y="3220660"/>
            <a:ext cx="2113905" cy="1905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2831" y="1399337"/>
            <a:ext cx="2071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Prvi telefon 1876. godine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Bell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2212830" y="3110102"/>
            <a:ext cx="2376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Popularan od 1890-ih do </a:t>
            </a:r>
            <a:r>
              <a:rPr lang="hr-HR" dirty="0" smtClean="0"/>
              <a:t>1930-ih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Podijeljen u dva dijela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Telefon svijećnjak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5737" y="4891776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Telefon s brojčanikom koji se okreće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Od 1930-ih do 1960-ih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6474" y="1399837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Telefon s tipkama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Prve tehnologije uvedene 1963.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1315" y="322066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Bežični telefoni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Prvi se javljaju 1980-ih godina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1.9. RAZVOJ NOVIH PROIZVODA</a:t>
            </a:r>
            <a:endParaRPr lang="hr-HR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45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alkanandroid.com/wp-content/uploads/2013/12/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1680121" cy="1850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151275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Motorola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Prvi komercijalno dostupni mobitel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Na tržištu od 1984. godine</a:t>
            </a:r>
          </a:p>
        </p:txBody>
      </p:sp>
      <p:pic>
        <p:nvPicPr>
          <p:cNvPr id="28676" name="Picture 4" descr="http://balkanandroid.com/wp-content/uploads/2013/12/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0" y="3592339"/>
            <a:ext cx="3432170" cy="214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630" y="56975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Nokia 5110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Izdržljiva baterija, zamjena maski</a:t>
            </a:r>
          </a:p>
        </p:txBody>
      </p:sp>
      <p:pic>
        <p:nvPicPr>
          <p:cNvPr id="28678" name="Picture 6" descr="http://balkanandroid.com/wp-content/uploads/2013/12/1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18" y="1635029"/>
            <a:ext cx="2482241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balkanandroid.com/wp-content/uploads/2013/12/1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88" y="3851869"/>
            <a:ext cx="3186408" cy="20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88359" y="1542430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Motorola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Prekretnica ka smanjenju veličine mobitela – prvi preklopni mobitel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1996. godina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3464" y="4264338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 smtClean="0"/>
              <a:t>Sanyo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Prvi mobitel s ugrađenom kamerom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2003. godina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1.9. RAZVOJ NOVIH PROIZVODA</a:t>
            </a:r>
            <a:endParaRPr lang="hr-HR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74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balkanandroid.com/wp-content/uploads/2013/12/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22631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automoto.ba/uploads/images/pages/page_4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22" y="184819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2345702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Što nude sve mobiteli danas?</a:t>
            </a:r>
            <a:endParaRPr lang="hr-HR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18684" y="4705059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dirty="0" smtClean="0"/>
              <a:t>SUTRA?</a:t>
            </a:r>
            <a:endParaRPr lang="hr-HR" sz="48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1.9. RAZVOJ NOVIH PROIZVODA</a:t>
            </a:r>
            <a:endParaRPr lang="hr-HR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96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Faze razvoja novog proizvoda:</a:t>
            </a:r>
          </a:p>
          <a:p>
            <a:pPr lvl="1"/>
            <a:r>
              <a:rPr lang="hr-HR" dirty="0"/>
              <a:t>generiranje </a:t>
            </a:r>
            <a:r>
              <a:rPr lang="hr-HR" dirty="0" smtClean="0"/>
              <a:t>ideja – potraga za idejama</a:t>
            </a:r>
            <a:endParaRPr lang="hr-HR" dirty="0"/>
          </a:p>
          <a:p>
            <a:pPr lvl="1"/>
            <a:r>
              <a:rPr lang="hr-HR" dirty="0" smtClean="0"/>
              <a:t>ispitivanje </a:t>
            </a:r>
            <a:r>
              <a:rPr lang="hr-HR" dirty="0"/>
              <a:t>i selekcija </a:t>
            </a:r>
            <a:r>
              <a:rPr lang="hr-HR" dirty="0" smtClean="0"/>
              <a:t>ideja – probiranje ideja</a:t>
            </a:r>
            <a:endParaRPr lang="hr-HR" dirty="0"/>
          </a:p>
          <a:p>
            <a:pPr lvl="1"/>
            <a:r>
              <a:rPr lang="hr-HR" dirty="0" smtClean="0"/>
              <a:t>razvoj </a:t>
            </a:r>
            <a:r>
              <a:rPr lang="hr-HR" dirty="0"/>
              <a:t>i testiranje </a:t>
            </a:r>
            <a:r>
              <a:rPr lang="hr-HR" dirty="0" smtClean="0"/>
              <a:t>koncepta proizvoda</a:t>
            </a:r>
            <a:endParaRPr lang="hr-HR" dirty="0"/>
          </a:p>
          <a:p>
            <a:pPr lvl="1"/>
            <a:r>
              <a:rPr lang="hr-HR" dirty="0" smtClean="0"/>
              <a:t>razvoj </a:t>
            </a:r>
            <a:r>
              <a:rPr lang="hr-HR" dirty="0"/>
              <a:t>marketinške strategije</a:t>
            </a:r>
          </a:p>
          <a:p>
            <a:pPr lvl="1"/>
            <a:r>
              <a:rPr lang="hr-HR" dirty="0" smtClean="0"/>
              <a:t>poslovna </a:t>
            </a:r>
            <a:r>
              <a:rPr lang="hr-HR" dirty="0"/>
              <a:t>analiza</a:t>
            </a:r>
          </a:p>
          <a:p>
            <a:pPr lvl="1"/>
            <a:r>
              <a:rPr lang="hr-HR" dirty="0" smtClean="0"/>
              <a:t>razvoj proizvoda – stvaranje fizičkog proizvoda</a:t>
            </a:r>
            <a:endParaRPr lang="hr-HR" dirty="0"/>
          </a:p>
          <a:p>
            <a:pPr lvl="1"/>
            <a:r>
              <a:rPr lang="hr-HR" dirty="0" smtClean="0"/>
              <a:t>pokusni </a:t>
            </a:r>
            <a:r>
              <a:rPr lang="hr-HR" dirty="0"/>
              <a:t>(probni) marketing</a:t>
            </a:r>
          </a:p>
          <a:p>
            <a:pPr lvl="1"/>
            <a:r>
              <a:rPr lang="hr-HR" dirty="0" smtClean="0"/>
              <a:t>komercijalizacija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1.9. RAZVOJ NOVIH PROIZVODA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67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Razvoj novih proizvoda je riskantan</a:t>
            </a:r>
          </a:p>
          <a:p>
            <a:r>
              <a:rPr lang="hr-HR" dirty="0" smtClean="0"/>
              <a:t>95% novih proizvoda u SAD-u i 90% u Europi propada</a:t>
            </a:r>
          </a:p>
          <a:p>
            <a:pPr lvl="1"/>
            <a:r>
              <a:rPr lang="hr-HR" dirty="0" smtClean="0"/>
              <a:t>pogrešno tumačenje istraživanja</a:t>
            </a:r>
          </a:p>
          <a:p>
            <a:pPr lvl="1"/>
            <a:r>
              <a:rPr lang="hr-HR" dirty="0" smtClean="0"/>
              <a:t>visoki razvojni troškovi</a:t>
            </a:r>
          </a:p>
          <a:p>
            <a:pPr lvl="1"/>
            <a:r>
              <a:rPr lang="hr-HR" dirty="0" smtClean="0"/>
              <a:t>loš dizajn</a:t>
            </a:r>
          </a:p>
          <a:p>
            <a:pPr lvl="1"/>
            <a:r>
              <a:rPr lang="hr-HR" dirty="0" smtClean="0"/>
              <a:t>neučinkovita promocija</a:t>
            </a:r>
          </a:p>
          <a:p>
            <a:pPr lvl="1"/>
            <a:r>
              <a:rPr lang="hr-HR" dirty="0" smtClean="0"/>
              <a:t>pogrešno određena cijena</a:t>
            </a:r>
          </a:p>
          <a:p>
            <a:pPr lvl="1"/>
            <a:r>
              <a:rPr lang="hr-HR" dirty="0" smtClean="0"/>
              <a:t>velika konkurencija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1.9. RAZVOJ NOVIH PROIZVODA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65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306076"/>
              </p:ext>
            </p:extLst>
          </p:nvPr>
        </p:nvGraphicFramePr>
        <p:xfrm>
          <a:off x="467544" y="1844824"/>
          <a:ext cx="38267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5148064" y="1772816"/>
            <a:ext cx="3744416" cy="1180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Temeljna razina</a:t>
            </a:r>
          </a:p>
          <a:p>
            <a:r>
              <a:rPr lang="hr-H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Što kupac kupuje?</a:t>
            </a:r>
          </a:p>
          <a:p>
            <a:r>
              <a:rPr lang="hr-H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Glavne koristi proizvoda</a:t>
            </a:r>
            <a:endParaRPr lang="hr-H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148064" y="3327646"/>
            <a:ext cx="3744416" cy="1180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ln/>
                <a:solidFill>
                  <a:schemeClr val="accent4"/>
                </a:solidFill>
              </a:rPr>
              <a:t>Uključuje dodatne koristi – npr. dizajn, kvaliteta, ime marke i sl.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115414" y="4811289"/>
            <a:ext cx="3744416" cy="1180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Uključuje dodatne usluge i koristi potrošačima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11960" y="2204864"/>
            <a:ext cx="903454" cy="748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283968" y="3508077"/>
            <a:ext cx="864096" cy="136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11960" y="4293096"/>
            <a:ext cx="936104" cy="589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1.1. PROIZVOD I USLUGA KAO PREDMET MARKETINGA</a:t>
            </a:r>
            <a:endParaRPr lang="hr-HR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45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t-listas.20minutos.es/images/2013-01/352965/list_640px.jpg?13585537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07042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Proizvod ima ograničeni vijek trajanja pa kažemo da prolazi kroz životni ciklus </a:t>
            </a:r>
          </a:p>
          <a:p>
            <a:endParaRPr lang="hr-HR" dirty="0" smtClean="0"/>
          </a:p>
          <a:p>
            <a:r>
              <a:rPr lang="hr-HR" dirty="0" smtClean="0"/>
              <a:t>Prodaja i dobit prolaze različite faze 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U svakoj fazi prodavatelju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se javljaju različiti izazovi,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prilike i problemi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1.10. ŽIVOTNI CIKLUS PROIZVODA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18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1.10. ŽIVOTNI CIKLUS PROIZVODA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460" y="2355318"/>
            <a:ext cx="4765501" cy="3072926"/>
          </a:xfrm>
          <a:prstGeom prst="rect">
            <a:avLst/>
          </a:prstGeom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9168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4. faze:</a:t>
            </a:r>
          </a:p>
          <a:p>
            <a:pPr lvl="1"/>
            <a:r>
              <a:rPr lang="hr-HR" dirty="0" smtClean="0"/>
              <a:t>Faza uvođenja</a:t>
            </a:r>
          </a:p>
          <a:p>
            <a:pPr lvl="2"/>
            <a:r>
              <a:rPr lang="hr-HR" dirty="0" smtClean="0"/>
              <a:t>prodaja sporo raste</a:t>
            </a:r>
          </a:p>
          <a:p>
            <a:pPr lvl="2"/>
            <a:r>
              <a:rPr lang="hr-HR" dirty="0" smtClean="0"/>
              <a:t>visoki troškovi</a:t>
            </a:r>
          </a:p>
          <a:p>
            <a:pPr lvl="1"/>
            <a:r>
              <a:rPr lang="hr-HR" dirty="0" smtClean="0"/>
              <a:t>Faza rasta</a:t>
            </a:r>
          </a:p>
          <a:p>
            <a:pPr lvl="2"/>
            <a:r>
              <a:rPr lang="hr-HR" dirty="0" smtClean="0"/>
              <a:t>proizvod osvaja tržište</a:t>
            </a:r>
          </a:p>
          <a:p>
            <a:pPr lvl="2"/>
            <a:r>
              <a:rPr lang="hr-HR" dirty="0" smtClean="0"/>
              <a:t>dobit raste</a:t>
            </a:r>
          </a:p>
          <a:p>
            <a:pPr lvl="1"/>
            <a:r>
              <a:rPr lang="hr-HR" dirty="0" smtClean="0"/>
              <a:t>Faza zrelosti</a:t>
            </a:r>
          </a:p>
          <a:p>
            <a:pPr lvl="2"/>
            <a:r>
              <a:rPr lang="hr-HR" dirty="0" smtClean="0"/>
              <a:t>kupci prihvatili proizvod</a:t>
            </a:r>
          </a:p>
          <a:p>
            <a:pPr lvl="2"/>
            <a:r>
              <a:rPr lang="hr-HR" dirty="0" smtClean="0"/>
              <a:t>dobit se stabilizira</a:t>
            </a:r>
          </a:p>
          <a:p>
            <a:pPr lvl="1"/>
            <a:r>
              <a:rPr lang="hr-HR" dirty="0" smtClean="0"/>
              <a:t>Faza opadanja</a:t>
            </a:r>
          </a:p>
          <a:p>
            <a:pPr lvl="2"/>
            <a:r>
              <a:rPr lang="hr-HR" dirty="0" smtClean="0"/>
              <a:t>pad prodaje i dobiti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50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Životni ciklus se može produžiti </a:t>
            </a:r>
          </a:p>
          <a:p>
            <a:pPr lvl="1"/>
            <a:r>
              <a:rPr lang="hr-HR" dirty="0" smtClean="0"/>
              <a:t>stil</a:t>
            </a:r>
          </a:p>
          <a:p>
            <a:pPr lvl="1"/>
            <a:r>
              <a:rPr lang="hr-HR" dirty="0" smtClean="0"/>
              <a:t>moda </a:t>
            </a:r>
          </a:p>
          <a:p>
            <a:pPr lvl="1"/>
            <a:r>
              <a:rPr lang="hr-HR" dirty="0" smtClean="0"/>
              <a:t>hit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249" y="3068960"/>
            <a:ext cx="6299757" cy="25378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1.10. ŽIVOTNI CIKLUS PROIZVODA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72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1.11. BENCHMARKING I MARKETING ODNOSA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Benchmarking je umijeće učenja od tvrtki koje izvode određene zadatke bolje od drugih tvrtki.</a:t>
            </a:r>
          </a:p>
          <a:p>
            <a:endParaRPr lang="hr-HR" dirty="0"/>
          </a:p>
          <a:p>
            <a:r>
              <a:rPr lang="hr-HR" dirty="0" smtClean="0"/>
              <a:t>„kopiranje najboljih praksi”</a:t>
            </a:r>
            <a:endParaRPr lang="hr-HR" dirty="0"/>
          </a:p>
        </p:txBody>
      </p:sp>
      <p:pic>
        <p:nvPicPr>
          <p:cNvPr id="31746" name="Picture 2" descr="http://bestpracticehub.com/wp-content/uploads/2012/10/Benchmarking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63103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33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Koraci u provođenju:</a:t>
            </a:r>
          </a:p>
          <a:p>
            <a:pPr lvl="1"/>
            <a:r>
              <a:rPr lang="hr-HR" dirty="0" smtClean="0"/>
              <a:t>identificirati najbolje tvrtke</a:t>
            </a:r>
          </a:p>
          <a:p>
            <a:pPr lvl="1"/>
            <a:r>
              <a:rPr lang="hr-HR" dirty="0" smtClean="0"/>
              <a:t>izmjerit poslovanje tvrtke koja provodi benchmarking</a:t>
            </a:r>
          </a:p>
          <a:p>
            <a:pPr lvl="1"/>
            <a:r>
              <a:rPr lang="hr-HR" dirty="0" smtClean="0"/>
              <a:t>odrediti program za nadilaženje razlika</a:t>
            </a:r>
          </a:p>
          <a:p>
            <a:pPr lvl="1"/>
            <a:r>
              <a:rPr lang="hr-HR" dirty="0" smtClean="0"/>
              <a:t>praćenje ishoda</a:t>
            </a:r>
          </a:p>
          <a:p>
            <a:endParaRPr lang="hr-HR" sz="3200" dirty="0" smtClean="0"/>
          </a:p>
          <a:p>
            <a:r>
              <a:rPr lang="hr-HR" sz="3200" dirty="0" smtClean="0"/>
              <a:t>Višestruka </a:t>
            </a:r>
            <a:r>
              <a:rPr lang="hr-HR" sz="3200" dirty="0"/>
              <a:t>korist kroz povećanje produktivnosti, konkurentnosti </a:t>
            </a:r>
            <a:r>
              <a:rPr lang="hr-HR" dirty="0" smtClean="0"/>
              <a:t>i sl.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1.11. BENCHMARKING I MARKETING ODNOSA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91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Marketing odnosa podrazumijeva strategiju poslovanja koja u prvi plan stavlja poboljšanje odnosa sa sadašnjim kupcima.</a:t>
            </a:r>
          </a:p>
          <a:p>
            <a:endParaRPr lang="hr-HR" dirty="0"/>
          </a:p>
          <a:p>
            <a:r>
              <a:rPr lang="hr-HR" dirty="0" smtClean="0"/>
              <a:t>Zadatak:</a:t>
            </a:r>
          </a:p>
          <a:p>
            <a:pPr lvl="1"/>
            <a:r>
              <a:rPr lang="hr-HR" dirty="0" smtClean="0"/>
              <a:t>izgraditi i održavati bazu odanih, profitabilnih klijenata njegovanjem dobrih komunikacijskih vještina i mogućnosti prilagodbe svakoj situaciji</a:t>
            </a:r>
            <a:endParaRPr lang="hr-H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1.11. BENCHMARKING I MARKETING ODNOSA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04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Pet razina odnosa:</a:t>
            </a: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08531763"/>
              </p:ext>
            </p:extLst>
          </p:nvPr>
        </p:nvGraphicFramePr>
        <p:xfrm>
          <a:off x="2843808" y="1412776"/>
          <a:ext cx="706065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1.11. BENCHMARKING I MARKETING ODNOSA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51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martdatacollective.com/sites/smartdatacollective.com/files/imagepicker/246411/crm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7" y="2060848"/>
            <a:ext cx="2578323" cy="193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CRM – </a:t>
            </a:r>
            <a:r>
              <a:rPr lang="hr-HR" dirty="0" err="1" smtClean="0"/>
              <a:t>Customer</a:t>
            </a:r>
            <a:r>
              <a:rPr lang="hr-HR" dirty="0" smtClean="0"/>
              <a:t> </a:t>
            </a:r>
            <a:r>
              <a:rPr lang="hr-HR" dirty="0" err="1" smtClean="0"/>
              <a:t>Relationship</a:t>
            </a:r>
            <a:r>
              <a:rPr lang="hr-HR" dirty="0" smtClean="0"/>
              <a:t> Management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Upravljanje odnosima s klijentima</a:t>
            </a:r>
          </a:p>
          <a:p>
            <a:pPr lvl="1"/>
            <a:r>
              <a:rPr lang="hr-HR" dirty="0" smtClean="0"/>
              <a:t>poslovna filozofija</a:t>
            </a:r>
          </a:p>
          <a:p>
            <a:pPr lvl="1"/>
            <a:r>
              <a:rPr lang="hr-HR" dirty="0" smtClean="0"/>
              <a:t>nastala povećavanjem pregovaračke moći klijenata zbog povećane konkurencije, brzine informiranja i brzine usporedbe proizvoda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1.11. BENCHMARKING I MARKETING ODNOSA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01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hayabox.net/wp-content/uploads/2009/10/kam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4633739" cy="308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OSNOVNI PROIZVOD</a:t>
            </a:r>
          </a:p>
          <a:p>
            <a:pPr lvl="1"/>
            <a:r>
              <a:rPr lang="hr-HR" dirty="0" smtClean="0"/>
              <a:t>osnovna funkcija je zabilježiti važne događaje u životu</a:t>
            </a:r>
          </a:p>
          <a:p>
            <a:r>
              <a:rPr lang="hr-HR" dirty="0" smtClean="0"/>
              <a:t>OČEKIVANI PROIZVOD</a:t>
            </a:r>
          </a:p>
          <a:p>
            <a:pPr lvl="1"/>
            <a:r>
              <a:rPr lang="hr-HR" dirty="0" smtClean="0"/>
              <a:t>ime proizvođača, obilježja kamere i sl. znače dodatnu sigurnost pri kupnji </a:t>
            </a:r>
          </a:p>
          <a:p>
            <a:r>
              <a:rPr lang="hr-HR" dirty="0" smtClean="0"/>
              <a:t>PROŠIRENI PROIZVOD</a:t>
            </a:r>
          </a:p>
          <a:p>
            <a:pPr lvl="1"/>
            <a:r>
              <a:rPr lang="hr-HR" dirty="0" smtClean="0"/>
              <a:t>razina postprodajnih aktivnosti npr. besplatan servis, duži jamstveni rok, dostava i sl. 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7625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1.1. PROIZVOD I USLUGA KAO PREDMET MARKETINGA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68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Proizvod je skup opipljivih i neopipljivih obilježja</a:t>
            </a:r>
          </a:p>
          <a:p>
            <a:r>
              <a:rPr lang="hr-HR" dirty="0" smtClean="0"/>
              <a:t>Razvijanje proizvoda znači razmišljanje o sve tri razine proizvoda</a:t>
            </a:r>
          </a:p>
          <a:p>
            <a:r>
              <a:rPr lang="hr-HR" dirty="0" smtClean="0"/>
              <a:t>Danas je najveća konkurencija na razini proširenog proizvoda </a:t>
            </a:r>
          </a:p>
          <a:p>
            <a:pPr lvl="1"/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?????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hr-HR" dirty="0" smtClean="0"/>
              <a:t>koje postprodajne aktivnosti pružiti da se razlikujemo i budemo bolji od konkurencije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1.1. PROIZVOD I USLUGA KAO PREDMET MARKETINGA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70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ubrovacki.hr/datastore/imagestore/original/1360428317povuceno_mlije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3459187" cy="23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Klasifikacija proizvoda prema trajnosti:</a:t>
            </a:r>
          </a:p>
          <a:p>
            <a:pPr lvl="1"/>
            <a:r>
              <a:rPr lang="hr-HR" dirty="0" smtClean="0"/>
              <a:t>Potrošna dobra</a:t>
            </a:r>
          </a:p>
          <a:p>
            <a:pPr lvl="2"/>
            <a:r>
              <a:rPr lang="hr-HR" dirty="0" smtClean="0"/>
              <a:t>proizvodi koji se brzo konzumiraju i troše odjednom ili u više navrata</a:t>
            </a:r>
          </a:p>
          <a:p>
            <a:pPr marL="914400" lvl="2" indent="0">
              <a:buNone/>
            </a:pPr>
            <a:endParaRPr lang="hr-HR" dirty="0"/>
          </a:p>
          <a:p>
            <a:pPr marL="914400" lvl="2" indent="0">
              <a:buNone/>
            </a:pPr>
            <a:endParaRPr lang="hr-HR" dirty="0" smtClean="0"/>
          </a:p>
          <a:p>
            <a:pPr lvl="1"/>
            <a:r>
              <a:rPr lang="hr-HR" dirty="0" smtClean="0"/>
              <a:t>Trajna dobra</a:t>
            </a:r>
          </a:p>
          <a:p>
            <a:pPr lvl="2"/>
            <a:r>
              <a:rPr lang="hr-HR" dirty="0" smtClean="0"/>
              <a:t>proizvodi koji se koriste tijekom dužeg                  vremena i traju više godina</a:t>
            </a:r>
            <a:endParaRPr lang="hr-HR" dirty="0"/>
          </a:p>
        </p:txBody>
      </p:sp>
      <p:pic>
        <p:nvPicPr>
          <p:cNvPr id="2050" name="Picture 2" descr="http://www.pomjeri.hr/wp-content/uploads/2013/01/hladnj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48" y="4221088"/>
            <a:ext cx="1882552" cy="24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1.1. PROIZVOD I USLUGA KAO PREDMET MARKETINGA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36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XBUSI_TXT_Missing_Pie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D08E55-19A4-4E8C-8093-1EBC7E9F8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TS101881348</Template>
  <TotalTime>8941</TotalTime>
  <Words>3044</Words>
  <Application>Microsoft Office PowerPoint</Application>
  <PresentationFormat>On-screen Show (4:3)</PresentationFormat>
  <Paragraphs>501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Calibri</vt:lpstr>
      <vt:lpstr>Cambria Math</vt:lpstr>
      <vt:lpstr>PPP_XBUSI_TXT_Missing_Piece</vt:lpstr>
      <vt:lpstr>PowerPoint Presentation</vt:lpstr>
      <vt:lpstr>TEME CJELINE 1</vt:lpstr>
      <vt:lpstr>1.1. PROIZVOD I USLUGA KAO PREDMET MARKETINGA</vt:lpstr>
      <vt:lpstr>1.1. PROIZVOD I USLUGA KAO PREDMET MARKETINGA</vt:lpstr>
      <vt:lpstr>1.1. PROIZVOD I USLUGA KAO PREDMET MARKETINGA</vt:lpstr>
      <vt:lpstr>1.1. PROIZVOD I USLUGA KAO PREDMET MARKETINGA</vt:lpstr>
      <vt:lpstr>1.1. PROIZVOD I USLUGA KAO PREDMET MARKETINGA</vt:lpstr>
      <vt:lpstr>1.1. PROIZVOD I USLUGA KAO PREDMET MARKETINGA</vt:lpstr>
      <vt:lpstr>1.1. PROIZVOD I USLUGA KAO PREDMET MARKETINGA</vt:lpstr>
      <vt:lpstr>1.1. PROIZVOD I USLUGA KAO PREDMET MARKETINGA</vt:lpstr>
      <vt:lpstr>1.1. PROIZVOD I USLUGA KAO PREDMET MARKETINGA</vt:lpstr>
      <vt:lpstr>1.1. PROIZVOD I USLUGA KAO PREDMET MARKETINGA</vt:lpstr>
      <vt:lpstr>1.1. PROIZVOD I USLUGA KAO PREDMET MARKETINGA</vt:lpstr>
      <vt:lpstr>1.2. RAZLIKA IZMEĐU PROZVODA I USLUGE</vt:lpstr>
      <vt:lpstr>1.2. RAZLIKA IZMEĐU PROZVODA I USLUGE</vt:lpstr>
      <vt:lpstr>1.2. RAZLIKA IZMEĐU PROZVODA I USLUGE</vt:lpstr>
      <vt:lpstr>1.2. RAZLIKA IZMEĐU PROZVODA I USLUGE</vt:lpstr>
      <vt:lpstr>1.2. RAZLIKA IZMEĐU PROZVODA I USLUGE</vt:lpstr>
      <vt:lpstr>1.3. POLITIKA PROIZVODA</vt:lpstr>
      <vt:lpstr>1.3. POLITIKA PROIZVODA</vt:lpstr>
      <vt:lpstr>1.3. POLITIKA PROIZVODA</vt:lpstr>
      <vt:lpstr>1.3. POLITIKA PROIZVODA</vt:lpstr>
      <vt:lpstr>1.3. POLITIKA PROIZVODA</vt:lpstr>
      <vt:lpstr>1.3. POLITIKA PROIZVODA</vt:lpstr>
      <vt:lpstr>1.4. PROIZVODNI PROGRAM</vt:lpstr>
      <vt:lpstr>1.4. PROIZVODNI PROGRAM</vt:lpstr>
      <vt:lpstr>1.4. PROIZVODNI PROGRAM</vt:lpstr>
      <vt:lpstr>PowerPoint Presentation</vt:lpstr>
      <vt:lpstr>1.5. KVALITETA PROIZVODA</vt:lpstr>
      <vt:lpstr>1.5. KVALITETA PROIZVODA</vt:lpstr>
      <vt:lpstr>1.5. KVALITETA PROIZVODA</vt:lpstr>
      <vt:lpstr>1.5. KVALITETA PROIZVODA</vt:lpstr>
      <vt:lpstr>1.5. KVALITETA PROIZVODA</vt:lpstr>
      <vt:lpstr>1.5. KVALITETA PROIZVODA</vt:lpstr>
      <vt:lpstr>1.5. KVALITETA PROIZVODA</vt:lpstr>
      <vt:lpstr>1.6. ZADOVOLJSTVO I LOJALNOST KORISNIKA</vt:lpstr>
      <vt:lpstr>1.6. ZADOVOLJSTVO I LOJALNOST KORISNIKA</vt:lpstr>
      <vt:lpstr>1.6. ZADOVOLJSTVO I LOJALNOST KORISNIKA</vt:lpstr>
      <vt:lpstr>1.6. ZADOVOLJSTVO I LOJALNOST KORISNIKA</vt:lpstr>
      <vt:lpstr>1.6. ZADOVOLJSTVO I LOJALNOST KORISNIKA</vt:lpstr>
      <vt:lpstr>1.7. MARKA PROIZVODA</vt:lpstr>
      <vt:lpstr>1.7. MARKA PROIZVODA</vt:lpstr>
      <vt:lpstr>1.7. MARKA PROIZVODA</vt:lpstr>
      <vt:lpstr>1.7. MARKA PROIZVODA</vt:lpstr>
      <vt:lpstr>1.7. MARKA PROIZVODA</vt:lpstr>
      <vt:lpstr>1.7. MARKA PROIZVODA</vt:lpstr>
      <vt:lpstr>1.7. MARKA PROIZVODA</vt:lpstr>
      <vt:lpstr>1.8. BRENDIRANJE</vt:lpstr>
      <vt:lpstr>1.8. BRENDIRANJE</vt:lpstr>
      <vt:lpstr>1.8. BRENDIRANJE</vt:lpstr>
      <vt:lpstr>1.9. RAZVOJ NOVIH PROIZVODA</vt:lpstr>
      <vt:lpstr>1.9. RAZVOJ NOVIH PROIZVODA</vt:lpstr>
      <vt:lpstr>1.9. RAZVOJ NOVIH PROIZVODA</vt:lpstr>
      <vt:lpstr>1.9. RAZVOJ NOVIH PROIZVODA</vt:lpstr>
      <vt:lpstr>1.9. RAZVOJ NOVIH PROIZVODA</vt:lpstr>
      <vt:lpstr>1.9. RAZVOJ NOVIH PROIZVODA</vt:lpstr>
      <vt:lpstr>1.9. RAZVOJ NOVIH PROIZVODA</vt:lpstr>
      <vt:lpstr>1.9. RAZVOJ NOVIH PROIZVODA</vt:lpstr>
      <vt:lpstr>1.9. RAZVOJ NOVIH PROIZVODA</vt:lpstr>
      <vt:lpstr>1.10. ŽIVOTNI CIKLUS PROIZVODA</vt:lpstr>
      <vt:lpstr>1.10. ŽIVOTNI CIKLUS PROIZVODA</vt:lpstr>
      <vt:lpstr>1.10. ŽIVOTNI CIKLUS PROIZVODA</vt:lpstr>
      <vt:lpstr>1.11. BENCHMARKING I MARKETING ODNOSA</vt:lpstr>
      <vt:lpstr>1.11. BENCHMARKING I MARKETING ODNOSA</vt:lpstr>
      <vt:lpstr>1.11. BENCHMARKING I MARKETING ODNOSA</vt:lpstr>
      <vt:lpstr>1.11. BENCHMARKING I MARKETING ODNOSA</vt:lpstr>
      <vt:lpstr>1.11. BENCHMARKING I MARKETING ODNOSA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Arambašić</dc:creator>
  <cp:keywords/>
  <dc:description>2010 puzzle piece powerpoint template from presentationpro.com</dc:description>
  <cp:lastModifiedBy>Sanja Arambašić</cp:lastModifiedBy>
  <cp:revision>91</cp:revision>
  <dcterms:created xsi:type="dcterms:W3CDTF">2014-05-14T12:23:17Z</dcterms:created>
  <dcterms:modified xsi:type="dcterms:W3CDTF">2014-06-22T15:00:59Z</dcterms:modified>
  <cp:category>2010 business concepts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TC018813489991</vt:lpwstr>
  </property>
</Properties>
</file>